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4" r:id="rId5"/>
    <p:sldId id="258" r:id="rId6"/>
    <p:sldId id="259" r:id="rId7"/>
    <p:sldId id="260" r:id="rId8"/>
    <p:sldId id="275" r:id="rId9"/>
    <p:sldId id="261" r:id="rId10"/>
    <p:sldId id="267" r:id="rId11"/>
    <p:sldId id="268" r:id="rId12"/>
    <p:sldId id="265" r:id="rId13"/>
    <p:sldId id="266" r:id="rId14"/>
    <p:sldId id="269" r:id="rId15"/>
    <p:sldId id="270" r:id="rId16"/>
    <p:sldId id="271" r:id="rId17"/>
    <p:sldId id="272" r:id="rId18"/>
    <p:sldId id="279" r:id="rId19"/>
    <p:sldId id="280" r:id="rId20"/>
    <p:sldId id="277" r:id="rId21"/>
    <p:sldId id="278" r:id="rId22"/>
    <p:sldId id="281" r:id="rId23"/>
    <p:sldId id="282" r:id="rId24"/>
    <p:sldId id="283" r:id="rId25"/>
    <p:sldId id="285" r:id="rId26"/>
    <p:sldId id="284" r:id="rId27"/>
    <p:sldId id="286" r:id="rId28"/>
    <p:sldId id="287" r:id="rId29"/>
    <p:sldId id="288" r:id="rId30"/>
    <p:sldId id="289" r:id="rId31"/>
    <p:sldId id="290" r:id="rId32"/>
    <p:sldId id="297" r:id="rId33"/>
    <p:sldId id="298" r:id="rId34"/>
    <p:sldId id="299" r:id="rId35"/>
    <p:sldId id="293" r:id="rId36"/>
    <p:sldId id="294" r:id="rId37"/>
    <p:sldId id="295" r:id="rId38"/>
    <p:sldId id="291" r:id="rId39"/>
    <p:sldId id="292" r:id="rId40"/>
    <p:sldId id="296" r:id="rId41"/>
    <p:sldId id="300" r:id="rId42"/>
    <p:sldId id="301" r:id="rId43"/>
    <p:sldId id="302" r:id="rId44"/>
    <p:sldId id="303" r:id="rId45"/>
    <p:sldId id="304" r:id="rId46"/>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7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titeltypografi i masteren</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undertiteltypografien i masteren</a:t>
            </a:r>
            <a:endParaRPr lang="da-DK"/>
          </a:p>
        </p:txBody>
      </p:sp>
      <p:sp>
        <p:nvSpPr>
          <p:cNvPr id="4" name="Pladsholder til dato 3"/>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titeltypografi i masteren</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idx="1"/>
          </p:nvPr>
        </p:nvSpPr>
        <p:spPr/>
        <p:txBody>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typografi i masteren</a:t>
            </a:r>
          </a:p>
        </p:txBody>
      </p:sp>
      <p:sp>
        <p:nvSpPr>
          <p:cNvPr id="4" name="Pladsholder til dato 3"/>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titeltypografi i masteren</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titeltypografi i masteren</a:t>
            </a:r>
            <a:endParaRPr lang="da-DK"/>
          </a:p>
        </p:txBody>
      </p:sp>
      <p:sp>
        <p:nvSpPr>
          <p:cNvPr id="3" name="Pladsholder til dato 2"/>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titeltypografi i masteren</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dato 4"/>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titeltypografi i masteren</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typografi i masteren</a:t>
            </a:r>
          </a:p>
        </p:txBody>
      </p:sp>
      <p:sp>
        <p:nvSpPr>
          <p:cNvPr id="5" name="Pladsholder til dato 4"/>
          <p:cNvSpPr>
            <a:spLocks noGrp="1"/>
          </p:cNvSpPr>
          <p:nvPr>
            <p:ph type="dt" sz="half" idx="10"/>
          </p:nvPr>
        </p:nvSpPr>
        <p:spPr/>
        <p:txBody>
          <a:bodyPr/>
          <a:lstStyle/>
          <a:p>
            <a:fld id="{11CF72F0-B8B3-4AFB-9EEE-EE4C182C9766}" type="datetimeFigureOut">
              <a:rPr lang="da-DK" smtClean="0"/>
              <a:pPr/>
              <a:t>14-03-2010</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15534498-C904-434E-9D86-D385FCC79ADE}"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titeltypografi i masteren</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CF72F0-B8B3-4AFB-9EEE-EE4C182C9766}" type="datetimeFigureOut">
              <a:rPr lang="da-DK" smtClean="0"/>
              <a:pPr/>
              <a:t>14-03-2010</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534498-C904-434E-9D86-D385FCC79ADE}"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a-DK" dirty="0" smtClean="0">
                <a:solidFill>
                  <a:srgbClr val="002060"/>
                </a:solidFill>
              </a:rPr>
              <a:t>RASKE BØRN</a:t>
            </a:r>
            <a:endParaRPr lang="da-DK" dirty="0">
              <a:solidFill>
                <a:srgbClr val="002060"/>
              </a:solidFill>
            </a:endParaRPr>
          </a:p>
        </p:txBody>
      </p:sp>
      <p:sp>
        <p:nvSpPr>
          <p:cNvPr id="5" name="Pladsholder til indhold 4"/>
          <p:cNvSpPr>
            <a:spLocks noGrp="1"/>
          </p:cNvSpPr>
          <p:nvPr>
            <p:ph sz="half" idx="1"/>
          </p:nvPr>
        </p:nvSpPr>
        <p:spPr>
          <a:xfrm>
            <a:off x="500034" y="1714488"/>
            <a:ext cx="4038600" cy="4525963"/>
          </a:xfrm>
        </p:spPr>
        <p:txBody>
          <a:bodyPr>
            <a:normAutofit/>
          </a:bodyPr>
          <a:lstStyle/>
          <a:p>
            <a:pPr>
              <a:buNone/>
            </a:pPr>
            <a:r>
              <a:rPr lang="da-DK" sz="2000" dirty="0" smtClean="0"/>
              <a:t>	</a:t>
            </a:r>
            <a:r>
              <a:rPr lang="da-DK" sz="2000" dirty="0" smtClean="0">
                <a:solidFill>
                  <a:srgbClr val="002060"/>
                </a:solidFill>
              </a:rPr>
              <a:t>FOREBYGGENDE SUNDHEDSYDELSER  FOR BØRN OG UNGE</a:t>
            </a:r>
          </a:p>
          <a:p>
            <a:pPr lvl="1"/>
            <a:r>
              <a:rPr lang="da-DK" sz="1600" dirty="0" smtClean="0">
                <a:solidFill>
                  <a:srgbClr val="002060"/>
                </a:solidFill>
              </a:rPr>
              <a:t>Sundhedsloven 2007</a:t>
            </a:r>
          </a:p>
          <a:p>
            <a:pPr>
              <a:buNone/>
            </a:pPr>
            <a:endParaRPr lang="da-DK" sz="2000" dirty="0" smtClean="0">
              <a:solidFill>
                <a:srgbClr val="002060"/>
              </a:solidFill>
            </a:endParaRPr>
          </a:p>
          <a:p>
            <a:pPr>
              <a:buNone/>
            </a:pPr>
            <a:r>
              <a:rPr lang="da-DK" sz="2000" dirty="0" smtClean="0">
                <a:solidFill>
                  <a:srgbClr val="002060"/>
                </a:solidFill>
              </a:rPr>
              <a:t>	BØRNEUNDERSØGELSER</a:t>
            </a:r>
          </a:p>
          <a:p>
            <a:endParaRPr lang="da-DK" sz="2000" dirty="0" smtClean="0">
              <a:solidFill>
                <a:srgbClr val="002060"/>
              </a:solidFill>
            </a:endParaRPr>
          </a:p>
          <a:p>
            <a:pPr>
              <a:buNone/>
            </a:pPr>
            <a:r>
              <a:rPr lang="da-DK" sz="2000" dirty="0" smtClean="0">
                <a:solidFill>
                  <a:srgbClr val="002060"/>
                </a:solidFill>
              </a:rPr>
              <a:t>	VACCINATIONER</a:t>
            </a:r>
          </a:p>
          <a:p>
            <a:endParaRPr lang="da-DK" sz="2000" dirty="0" smtClean="0">
              <a:solidFill>
                <a:srgbClr val="002060"/>
              </a:solidFill>
            </a:endParaRPr>
          </a:p>
          <a:p>
            <a:pPr>
              <a:buNone/>
            </a:pPr>
            <a:r>
              <a:rPr lang="da-DK" sz="2000" dirty="0" smtClean="0">
                <a:solidFill>
                  <a:srgbClr val="002060"/>
                </a:solidFill>
              </a:rPr>
              <a:t>	BØRN, DER VÆKKER BEKYMRING</a:t>
            </a:r>
          </a:p>
          <a:p>
            <a:pPr lvl="1"/>
            <a:r>
              <a:rPr lang="da-DK" sz="1600" dirty="0" smtClean="0">
                <a:solidFill>
                  <a:srgbClr val="002060"/>
                </a:solidFill>
              </a:rPr>
              <a:t>Tavshedspligt</a:t>
            </a:r>
          </a:p>
          <a:p>
            <a:pPr lvl="1"/>
            <a:r>
              <a:rPr lang="da-DK" sz="1600" dirty="0" smtClean="0">
                <a:solidFill>
                  <a:srgbClr val="002060"/>
                </a:solidFill>
              </a:rPr>
              <a:t>Oplysningspligt</a:t>
            </a:r>
            <a:endParaRPr lang="da-DK" sz="1600" dirty="0">
              <a:solidFill>
                <a:srgbClr val="002060"/>
              </a:solidFill>
            </a:endParaRPr>
          </a:p>
        </p:txBody>
      </p:sp>
      <p:pic>
        <p:nvPicPr>
          <p:cNvPr id="4098" name="Picture 2" descr="C:\Documents and Settings\admin\Lokale indstillinger\Temporary Internet Files\Content.IE5\TYHVM2SZ\MPj01785260000[1].jpg"/>
          <p:cNvPicPr>
            <a:picLocks noGrp="1" noChangeAspect="1" noChangeArrowheads="1"/>
          </p:cNvPicPr>
          <p:nvPr>
            <p:ph sz="half" idx="2"/>
          </p:nvPr>
        </p:nvPicPr>
        <p:blipFill>
          <a:blip r:embed="rId2" cstate="print"/>
          <a:srcRect/>
          <a:stretch>
            <a:fillRect/>
          </a:stretch>
        </p:blipFill>
        <p:spPr bwMode="auto">
          <a:xfrm>
            <a:off x="5429256" y="1714488"/>
            <a:ext cx="2912962" cy="431410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Børneundersøgelser 2</a:t>
            </a:r>
            <a:endParaRPr lang="da-DK" dirty="0">
              <a:solidFill>
                <a:srgbClr val="0070C0"/>
              </a:solidFill>
            </a:endParaRPr>
          </a:p>
        </p:txBody>
      </p:sp>
      <p:sp>
        <p:nvSpPr>
          <p:cNvPr id="5" name="Pladsholder til indhold 4"/>
          <p:cNvSpPr>
            <a:spLocks noGrp="1"/>
          </p:cNvSpPr>
          <p:nvPr>
            <p:ph idx="1"/>
          </p:nvPr>
        </p:nvSpPr>
        <p:spPr/>
        <p:txBody>
          <a:bodyPr>
            <a:normAutofit fontScale="92500" lnSpcReduction="10000"/>
          </a:bodyPr>
          <a:lstStyle/>
          <a:p>
            <a:pPr>
              <a:buNone/>
            </a:pPr>
            <a:r>
              <a:rPr lang="da-DK" dirty="0" smtClean="0">
                <a:solidFill>
                  <a:srgbClr val="FF0000"/>
                </a:solidFill>
              </a:rPr>
              <a:t>Formål:</a:t>
            </a:r>
          </a:p>
          <a:p>
            <a:pPr>
              <a:buNone/>
            </a:pPr>
            <a:r>
              <a:rPr lang="da-DK" sz="2000" dirty="0" smtClean="0"/>
              <a:t>Medvirke til at give barnet de bedste betingelser for en sund udvikling fysisk,</a:t>
            </a:r>
          </a:p>
          <a:p>
            <a:pPr>
              <a:buNone/>
            </a:pPr>
            <a:r>
              <a:rPr lang="da-DK" sz="2000" dirty="0" smtClean="0"/>
              <a:t>psykisk og socialt,</a:t>
            </a:r>
          </a:p>
          <a:p>
            <a:pPr>
              <a:buFontTx/>
              <a:buChar char="-"/>
            </a:pPr>
            <a:r>
              <a:rPr lang="da-DK" sz="2000" dirty="0" smtClean="0"/>
              <a:t>Forebyggelse og tidlig opsporing af sygdom</a:t>
            </a:r>
          </a:p>
          <a:p>
            <a:pPr>
              <a:buFontTx/>
              <a:buChar char="-"/>
            </a:pPr>
            <a:r>
              <a:rPr lang="da-DK" sz="2000" dirty="0" smtClean="0"/>
              <a:t>Tidlig opsporing af </a:t>
            </a:r>
            <a:r>
              <a:rPr lang="da-DK" sz="2000" dirty="0" smtClean="0">
                <a:solidFill>
                  <a:srgbClr val="00B050"/>
                </a:solidFill>
              </a:rPr>
              <a:t>børn med særlige behov</a:t>
            </a:r>
          </a:p>
          <a:p>
            <a:pPr>
              <a:buFontTx/>
              <a:buChar char="-"/>
            </a:pPr>
            <a:r>
              <a:rPr lang="da-DK" sz="2000" dirty="0" smtClean="0"/>
              <a:t>Forebyggelse af ulykker.</a:t>
            </a:r>
          </a:p>
          <a:p>
            <a:pPr>
              <a:buFontTx/>
              <a:buChar char="-"/>
            </a:pPr>
            <a:endParaRPr lang="da-DK" sz="2000" dirty="0" smtClean="0"/>
          </a:p>
          <a:p>
            <a:pPr>
              <a:buNone/>
            </a:pPr>
            <a:r>
              <a:rPr lang="da-DK" dirty="0" smtClean="0">
                <a:solidFill>
                  <a:srgbClr val="FF0000"/>
                </a:solidFill>
              </a:rPr>
              <a:t>Lægens opgaver:</a:t>
            </a:r>
          </a:p>
          <a:p>
            <a:pPr>
              <a:buFontTx/>
              <a:buChar char="-"/>
            </a:pPr>
            <a:r>
              <a:rPr lang="da-DK" sz="2000" dirty="0" smtClean="0"/>
              <a:t>Undersøge barnet og vurdere barnets sundhedstilstand med henblik på at yde forældrene vejledning og rådgivning</a:t>
            </a:r>
          </a:p>
          <a:p>
            <a:pPr>
              <a:buFontTx/>
              <a:buChar char="-"/>
            </a:pPr>
            <a:r>
              <a:rPr lang="da-DK" sz="2000" dirty="0" smtClean="0"/>
              <a:t>Danne sig indtryk af samspillet forældre-barn</a:t>
            </a:r>
          </a:p>
          <a:p>
            <a:pPr>
              <a:buFontTx/>
              <a:buChar char="-"/>
            </a:pPr>
            <a:r>
              <a:rPr lang="da-DK" sz="2000" dirty="0" smtClean="0"/>
              <a:t>Danne sig indtryk af forældrenes forventninger til barnet</a:t>
            </a:r>
          </a:p>
          <a:p>
            <a:pPr>
              <a:buFontTx/>
              <a:buChar char="-"/>
            </a:pPr>
            <a:r>
              <a:rPr lang="da-DK" sz="2000" dirty="0" smtClean="0"/>
              <a:t>Følge op på udeblivelser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Børneundersøgelser 3</a:t>
            </a:r>
            <a:endParaRPr lang="da-DK" dirty="0">
              <a:solidFill>
                <a:srgbClr val="0070C0"/>
              </a:solidFill>
            </a:endParaRPr>
          </a:p>
        </p:txBody>
      </p:sp>
      <p:sp>
        <p:nvSpPr>
          <p:cNvPr id="3" name="Pladsholder til indhold 2"/>
          <p:cNvSpPr>
            <a:spLocks noGrp="1"/>
          </p:cNvSpPr>
          <p:nvPr>
            <p:ph idx="1"/>
          </p:nvPr>
        </p:nvSpPr>
        <p:spPr/>
        <p:txBody>
          <a:bodyPr>
            <a:normAutofit fontScale="85000" lnSpcReduction="10000"/>
          </a:bodyPr>
          <a:lstStyle/>
          <a:p>
            <a:pPr>
              <a:buNone/>
            </a:pPr>
            <a:r>
              <a:rPr lang="da-DK" sz="2800" u="sng" dirty="0" smtClean="0">
                <a:solidFill>
                  <a:srgbClr val="0070C0"/>
                </a:solidFill>
              </a:rPr>
              <a:t>FORÆLDRENES FORVENTNINGER TIL BØRNEUNDERSØGELSEN:</a:t>
            </a:r>
          </a:p>
          <a:p>
            <a:pPr>
              <a:buFontTx/>
              <a:buChar char="-"/>
            </a:pPr>
            <a:r>
              <a:rPr lang="da-DK" sz="2800" dirty="0" smtClean="0"/>
              <a:t>Opdage sygdom tidligt</a:t>
            </a:r>
          </a:p>
          <a:p>
            <a:pPr>
              <a:buFontTx/>
              <a:buChar char="-"/>
            </a:pPr>
            <a:r>
              <a:rPr lang="da-DK" sz="2800" dirty="0" smtClean="0"/>
              <a:t>Trygt for forældrene</a:t>
            </a:r>
          </a:p>
          <a:p>
            <a:pPr>
              <a:buFontTx/>
              <a:buChar char="-"/>
            </a:pPr>
            <a:r>
              <a:rPr lang="da-DK" sz="2800" dirty="0" smtClean="0"/>
              <a:t>Kontrol af trivsel og udvikling</a:t>
            </a:r>
          </a:p>
          <a:p>
            <a:pPr>
              <a:buFontTx/>
              <a:buChar char="-"/>
            </a:pPr>
            <a:r>
              <a:rPr lang="da-DK" sz="2800" dirty="0" smtClean="0"/>
              <a:t>Fysisk undersøgelse</a:t>
            </a:r>
          </a:p>
          <a:p>
            <a:pPr>
              <a:buFontTx/>
              <a:buChar char="-"/>
            </a:pPr>
            <a:r>
              <a:rPr lang="da-DK" sz="2800" dirty="0" smtClean="0"/>
              <a:t>Lægen taler med barnet</a:t>
            </a:r>
          </a:p>
          <a:p>
            <a:pPr>
              <a:buFontTx/>
              <a:buChar char="-"/>
            </a:pPr>
            <a:r>
              <a:rPr lang="da-DK" sz="2800" dirty="0" smtClean="0">
                <a:solidFill>
                  <a:srgbClr val="00B050"/>
                </a:solidFill>
              </a:rPr>
              <a:t>Mulighed for spørgsmål til lægen</a:t>
            </a:r>
          </a:p>
          <a:p>
            <a:pPr>
              <a:buFontTx/>
              <a:buChar char="-"/>
            </a:pPr>
            <a:r>
              <a:rPr lang="da-DK" sz="2800" dirty="0" smtClean="0">
                <a:solidFill>
                  <a:srgbClr val="00B050"/>
                </a:solidFill>
              </a:rPr>
              <a:t>Lægens interesse for, hvordan det går, især for den ny familie</a:t>
            </a:r>
          </a:p>
          <a:p>
            <a:pPr>
              <a:buFontTx/>
              <a:buChar char="-"/>
            </a:pPr>
            <a:r>
              <a:rPr lang="da-DK" sz="2800" dirty="0" smtClean="0">
                <a:solidFill>
                  <a:srgbClr val="00B050"/>
                </a:solidFill>
              </a:rPr>
              <a:t>Tid (rolig læge)</a:t>
            </a:r>
          </a:p>
          <a:p>
            <a:pPr>
              <a:buFontTx/>
              <a:buChar char="-"/>
            </a:pPr>
            <a:r>
              <a:rPr lang="da-DK" sz="2800" dirty="0" smtClean="0">
                <a:solidFill>
                  <a:srgbClr val="00B050"/>
                </a:solidFill>
              </a:rPr>
              <a:t>Information om systemet, bl.a. afslutning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BU a la LU 1</a:t>
            </a:r>
            <a:endParaRPr lang="da-DK" dirty="0"/>
          </a:p>
        </p:txBody>
      </p:sp>
      <p:sp>
        <p:nvSpPr>
          <p:cNvPr id="3" name="Pladsholder til indhold 2"/>
          <p:cNvSpPr>
            <a:spLocks noGrp="1"/>
          </p:cNvSpPr>
          <p:nvPr>
            <p:ph idx="1"/>
          </p:nvPr>
        </p:nvSpPr>
        <p:spPr/>
        <p:txBody>
          <a:bodyPr>
            <a:normAutofit fontScale="70000" lnSpcReduction="20000"/>
          </a:bodyPr>
          <a:lstStyle/>
          <a:p>
            <a:pPr>
              <a:buNone/>
            </a:pPr>
            <a:r>
              <a:rPr lang="da-DK" u="sng" dirty="0" smtClean="0"/>
              <a:t>Omgivelser</a:t>
            </a:r>
            <a:r>
              <a:rPr lang="da-DK" dirty="0" smtClean="0"/>
              <a:t>:</a:t>
            </a:r>
          </a:p>
          <a:p>
            <a:pPr>
              <a:buNone/>
            </a:pPr>
            <a:r>
              <a:rPr lang="da-DK" dirty="0" smtClean="0">
                <a:solidFill>
                  <a:srgbClr val="FF0000"/>
                </a:solidFill>
              </a:rPr>
              <a:t>Rimelig ro, varme</a:t>
            </a:r>
          </a:p>
          <a:p>
            <a:pPr>
              <a:buNone/>
            </a:pPr>
            <a:r>
              <a:rPr lang="da-DK" dirty="0" smtClean="0">
                <a:solidFill>
                  <a:srgbClr val="FF0000"/>
                </a:solidFill>
              </a:rPr>
              <a:t>Hvor meget og hvilket legetøj?</a:t>
            </a:r>
          </a:p>
          <a:p>
            <a:pPr>
              <a:buNone/>
            </a:pPr>
            <a:r>
              <a:rPr lang="da-DK" dirty="0" smtClean="0">
                <a:solidFill>
                  <a:srgbClr val="FF0000"/>
                </a:solidFill>
              </a:rPr>
              <a:t>Søskende med?</a:t>
            </a:r>
          </a:p>
          <a:p>
            <a:pPr>
              <a:buNone/>
            </a:pPr>
            <a:endParaRPr lang="da-DK" dirty="0" smtClean="0">
              <a:solidFill>
                <a:srgbClr val="FF0000"/>
              </a:solidFill>
            </a:endParaRPr>
          </a:p>
          <a:p>
            <a:pPr>
              <a:buNone/>
            </a:pPr>
            <a:r>
              <a:rPr lang="da-DK" u="sng" dirty="0" smtClean="0"/>
              <a:t>Form</a:t>
            </a:r>
            <a:r>
              <a:rPr lang="da-DK" dirty="0" smtClean="0"/>
              <a:t>:</a:t>
            </a:r>
          </a:p>
          <a:p>
            <a:pPr>
              <a:buNone/>
            </a:pPr>
            <a:r>
              <a:rPr lang="da-DK" dirty="0" smtClean="0">
                <a:solidFill>
                  <a:srgbClr val="0070C0"/>
                </a:solidFill>
              </a:rPr>
              <a:t>Kalde familien ind selv?</a:t>
            </a:r>
          </a:p>
          <a:p>
            <a:pPr>
              <a:buNone/>
            </a:pPr>
            <a:r>
              <a:rPr lang="da-DK" dirty="0" smtClean="0">
                <a:solidFill>
                  <a:srgbClr val="0070C0"/>
                </a:solidFill>
              </a:rPr>
              <a:t>Forberedelse, hvad og hvem skal gøre det?</a:t>
            </a:r>
          </a:p>
          <a:p>
            <a:pPr>
              <a:buNone/>
            </a:pPr>
            <a:r>
              <a:rPr lang="da-DK" dirty="0" smtClean="0">
                <a:solidFill>
                  <a:srgbClr val="0070C0"/>
                </a:solidFill>
              </a:rPr>
              <a:t>Hils på alle, afstand samtidigt med nærhed</a:t>
            </a:r>
          </a:p>
          <a:p>
            <a:pPr>
              <a:buNone/>
            </a:pPr>
            <a:r>
              <a:rPr lang="da-DK" dirty="0" smtClean="0">
                <a:solidFill>
                  <a:srgbClr val="0070C0"/>
                </a:solidFill>
              </a:rPr>
              <a:t>Siden sidst, sygdomme, vaccinationsreaktioner…</a:t>
            </a:r>
          </a:p>
          <a:p>
            <a:pPr>
              <a:buNone/>
            </a:pPr>
            <a:r>
              <a:rPr lang="da-DK" dirty="0" smtClean="0">
                <a:solidFill>
                  <a:srgbClr val="0070C0"/>
                </a:solidFill>
              </a:rPr>
              <a:t>Snak om løst og fast under afklædning af det lille barn</a:t>
            </a:r>
          </a:p>
          <a:p>
            <a:pPr>
              <a:buNone/>
            </a:pPr>
            <a:r>
              <a:rPr lang="da-DK" dirty="0" smtClean="0">
                <a:solidFill>
                  <a:srgbClr val="0070C0"/>
                </a:solidFill>
              </a:rPr>
              <a:t>Skal 2-5 års barnet afklædes?</a:t>
            </a:r>
          </a:p>
          <a:p>
            <a:pPr>
              <a:buNone/>
            </a:pPr>
            <a:r>
              <a:rPr lang="da-DK" dirty="0" smtClean="0">
                <a:solidFill>
                  <a:srgbClr val="0070C0"/>
                </a:solidFill>
              </a:rPr>
              <a:t>Beskæftigelse til barnet/børnene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BU a la LU 2</a:t>
            </a:r>
            <a:endParaRPr lang="da-DK" dirty="0"/>
          </a:p>
        </p:txBody>
      </p:sp>
      <p:sp>
        <p:nvSpPr>
          <p:cNvPr id="3" name="Pladsholder til indhold 2"/>
          <p:cNvSpPr>
            <a:spLocks noGrp="1"/>
          </p:cNvSpPr>
          <p:nvPr>
            <p:ph idx="1"/>
          </p:nvPr>
        </p:nvSpPr>
        <p:spPr/>
        <p:txBody>
          <a:bodyPr/>
          <a:lstStyle/>
          <a:p>
            <a:r>
              <a:rPr lang="da-DK" dirty="0" smtClean="0">
                <a:solidFill>
                  <a:srgbClr val="0070C0"/>
                </a:solidFill>
              </a:rPr>
              <a:t>Igen: Husk at spørge til vaccinationsreaktioner</a:t>
            </a:r>
          </a:p>
          <a:p>
            <a:r>
              <a:rPr lang="da-DK" dirty="0" smtClean="0">
                <a:solidFill>
                  <a:srgbClr val="FF0000"/>
                </a:solidFill>
              </a:rPr>
              <a:t>Næste gang, børneundersøgelse/vaccination</a:t>
            </a:r>
          </a:p>
          <a:p>
            <a:pPr lvl="1"/>
            <a:r>
              <a:rPr lang="da-DK" dirty="0" smtClean="0"/>
              <a:t>Snak om evt. vaccinationsreaktioner</a:t>
            </a:r>
          </a:p>
          <a:p>
            <a:pPr lvl="1"/>
            <a:r>
              <a:rPr lang="da-DK" dirty="0" smtClean="0"/>
              <a:t>Fortæl, at det er vigtigt at komme til 2 og 3 års undersøgelse, selvom der ikke er vaccination</a:t>
            </a:r>
          </a:p>
          <a:p>
            <a:pPr lvl="1"/>
            <a:r>
              <a:rPr lang="da-DK" dirty="0" smtClean="0"/>
              <a:t>F.eks. at 3 års us. er med synsprøve</a:t>
            </a:r>
          </a:p>
          <a:p>
            <a:pPr lvl="1"/>
            <a:r>
              <a:rPr lang="da-DK" dirty="0" smtClean="0"/>
              <a:t>Husk om at omtale de vaccinationer, hvor der </a:t>
            </a:r>
            <a:r>
              <a:rPr lang="da-DK" dirty="0" err="1" smtClean="0"/>
              <a:t>ike</a:t>
            </a:r>
            <a:r>
              <a:rPr lang="da-DK" dirty="0" smtClean="0"/>
              <a:t> er børneundersøgelse. </a:t>
            </a:r>
            <a:endParaRPr lang="da-DK"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Documents and Settings\admin\Lokale indstillinger\Temporary Internet Files\Content.IE5\TYHVM2SZ\MPj04223030000[1].jpg"/>
          <p:cNvPicPr>
            <a:picLocks noChangeAspect="1" noChangeArrowheads="1"/>
          </p:cNvPicPr>
          <p:nvPr/>
        </p:nvPicPr>
        <p:blipFill>
          <a:blip r:embed="rId2" cstate="print"/>
          <a:srcRect/>
          <a:stretch>
            <a:fillRect/>
          </a:stretch>
        </p:blipFill>
        <p:spPr bwMode="auto">
          <a:xfrm>
            <a:off x="214282" y="571480"/>
            <a:ext cx="8748000" cy="5843389"/>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5 måneders undersøgelsen</a:t>
            </a:r>
            <a:endParaRPr lang="da-DK" dirty="0">
              <a:solidFill>
                <a:srgbClr val="0070C0"/>
              </a:solidFill>
            </a:endParaRPr>
          </a:p>
        </p:txBody>
      </p:sp>
      <p:sp>
        <p:nvSpPr>
          <p:cNvPr id="3" name="Pladsholder til indhold 2"/>
          <p:cNvSpPr>
            <a:spLocks noGrp="1"/>
          </p:cNvSpPr>
          <p:nvPr>
            <p:ph idx="1"/>
          </p:nvPr>
        </p:nvSpPr>
        <p:spPr/>
        <p:txBody>
          <a:bodyPr>
            <a:normAutofit fontScale="92500" lnSpcReduction="10000"/>
          </a:bodyPr>
          <a:lstStyle/>
          <a:p>
            <a:pPr>
              <a:buNone/>
            </a:pPr>
            <a:r>
              <a:rPr lang="da-DK" dirty="0" smtClean="0"/>
              <a:t>Forældresamtalen, generelle emner</a:t>
            </a:r>
          </a:p>
          <a:p>
            <a:pPr>
              <a:buNone/>
            </a:pPr>
            <a:r>
              <a:rPr lang="da-DK" sz="2400" dirty="0" smtClean="0">
                <a:solidFill>
                  <a:srgbClr val="00B050"/>
                </a:solidFill>
              </a:rPr>
              <a:t>Trivsel, pasning, søvn, tænder, sygdom, sundhedsplejersken</a:t>
            </a:r>
          </a:p>
          <a:p>
            <a:pPr>
              <a:buNone/>
            </a:pPr>
            <a:r>
              <a:rPr lang="da-DK" dirty="0" smtClean="0"/>
              <a:t>Forældresamtalen, særlige forebyggelsestemaer</a:t>
            </a:r>
          </a:p>
          <a:p>
            <a:pPr>
              <a:buNone/>
            </a:pPr>
            <a:r>
              <a:rPr lang="da-DK" sz="2400" dirty="0" smtClean="0">
                <a:solidFill>
                  <a:srgbClr val="00B050"/>
                </a:solidFill>
              </a:rPr>
              <a:t>Kost, allergi, varme, kulde, sol, ulykkesrisiko, sygdom hos barnet</a:t>
            </a:r>
          </a:p>
          <a:p>
            <a:pPr>
              <a:buNone/>
            </a:pPr>
            <a:r>
              <a:rPr lang="da-DK" dirty="0" smtClean="0"/>
              <a:t>Undersøgelse og vurdering af barnet</a:t>
            </a:r>
          </a:p>
          <a:p>
            <a:pPr>
              <a:buNone/>
            </a:pPr>
            <a:r>
              <a:rPr lang="da-DK" sz="2400" dirty="0" smtClean="0">
                <a:solidFill>
                  <a:srgbClr val="00B050"/>
                </a:solidFill>
              </a:rPr>
              <a:t>Barnet undersøges afklædt, fokus på motorisk og psykisk udvikling. </a:t>
            </a:r>
          </a:p>
          <a:p>
            <a:pPr>
              <a:buNone/>
            </a:pPr>
            <a:r>
              <a:rPr lang="da-DK" sz="2400" dirty="0" smtClean="0">
                <a:solidFill>
                  <a:srgbClr val="0070C0"/>
                </a:solidFill>
              </a:rPr>
              <a:t>Vægt, længde, hovedomfang, objektiv undersøgelse, </a:t>
            </a:r>
          </a:p>
          <a:p>
            <a:pPr>
              <a:buNone/>
            </a:pPr>
            <a:r>
              <a:rPr lang="da-DK" sz="2400" dirty="0" smtClean="0">
                <a:solidFill>
                  <a:srgbClr val="0070C0"/>
                </a:solidFill>
              </a:rPr>
              <a:t>grovmotorik, finmotorik, psykisk udvikling, kraniet, hørelse, </a:t>
            </a:r>
          </a:p>
          <a:p>
            <a:pPr>
              <a:buNone/>
            </a:pPr>
            <a:r>
              <a:rPr lang="da-DK" sz="2400" dirty="0" smtClean="0">
                <a:solidFill>
                  <a:srgbClr val="0070C0"/>
                </a:solidFill>
              </a:rPr>
              <a:t>abdomen. </a:t>
            </a:r>
          </a:p>
          <a:p>
            <a:pPr>
              <a:buNone/>
            </a:pPr>
            <a:r>
              <a:rPr lang="da-DK" dirty="0" smtClean="0"/>
              <a:t>Vaccination og opfølgning</a:t>
            </a:r>
            <a:endParaRPr lang="da-DK"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PSYKOMOTORISK UDVIKLING </a:t>
            </a:r>
            <a:br>
              <a:rPr lang="da-DK" dirty="0" smtClean="0"/>
            </a:br>
            <a:r>
              <a:rPr lang="da-DK" dirty="0" smtClean="0"/>
              <a:t>5 MÅNEDER</a:t>
            </a:r>
            <a:endParaRPr lang="da-DK" dirty="0"/>
          </a:p>
        </p:txBody>
      </p:sp>
      <p:sp>
        <p:nvSpPr>
          <p:cNvPr id="3" name="Pladsholder til indhold 2"/>
          <p:cNvSpPr>
            <a:spLocks noGrp="1"/>
          </p:cNvSpPr>
          <p:nvPr>
            <p:ph idx="1"/>
          </p:nvPr>
        </p:nvSpPr>
        <p:spPr/>
        <p:txBody>
          <a:bodyPr>
            <a:normAutofit fontScale="85000" lnSpcReduction="20000"/>
          </a:bodyPr>
          <a:lstStyle/>
          <a:p>
            <a:pPr>
              <a:buNone/>
            </a:pPr>
            <a:r>
              <a:rPr lang="da-DK" dirty="0" smtClean="0">
                <a:solidFill>
                  <a:srgbClr val="0070C0"/>
                </a:solidFill>
              </a:rPr>
              <a:t>Barnet i rygleje, løftes i armene, hovedet med? </a:t>
            </a:r>
            <a:endParaRPr lang="da-DK" dirty="0">
              <a:solidFill>
                <a:srgbClr val="0070C0"/>
              </a:solidFill>
            </a:endParaRPr>
          </a:p>
          <a:p>
            <a:pPr>
              <a:buNone/>
            </a:pPr>
            <a:r>
              <a:rPr lang="da-DK" dirty="0" smtClean="0">
                <a:solidFill>
                  <a:srgbClr val="0070C0"/>
                </a:solidFill>
              </a:rPr>
              <a:t>Ko-kontraktion?</a:t>
            </a:r>
          </a:p>
          <a:p>
            <a:pPr>
              <a:buNone/>
            </a:pPr>
            <a:r>
              <a:rPr lang="da-DK" dirty="0" smtClean="0">
                <a:solidFill>
                  <a:srgbClr val="00B050"/>
                </a:solidFill>
              </a:rPr>
              <a:t>Maveleje, op på strakte arme</a:t>
            </a:r>
          </a:p>
          <a:p>
            <a:pPr>
              <a:buNone/>
            </a:pPr>
            <a:r>
              <a:rPr lang="da-DK" dirty="0" smtClean="0">
                <a:solidFill>
                  <a:srgbClr val="0070C0"/>
                </a:solidFill>
              </a:rPr>
              <a:t>Rulle fra mave til ryg</a:t>
            </a:r>
          </a:p>
          <a:p>
            <a:pPr>
              <a:buNone/>
            </a:pPr>
            <a:r>
              <a:rPr lang="da-DK" dirty="0" smtClean="0">
                <a:solidFill>
                  <a:srgbClr val="00B050"/>
                </a:solidFill>
              </a:rPr>
              <a:t>Sætte fra med benene ved hop på skødet</a:t>
            </a:r>
          </a:p>
          <a:p>
            <a:pPr>
              <a:buNone/>
            </a:pPr>
            <a:r>
              <a:rPr lang="da-DK" dirty="0" smtClean="0">
                <a:solidFill>
                  <a:srgbClr val="0070C0"/>
                </a:solidFill>
              </a:rPr>
              <a:t>Tage med begge hænder på legetøj </a:t>
            </a:r>
          </a:p>
          <a:p>
            <a:pPr>
              <a:buNone/>
            </a:pPr>
            <a:r>
              <a:rPr lang="da-DK" dirty="0" smtClean="0">
                <a:solidFill>
                  <a:srgbClr val="00B050"/>
                </a:solidFill>
              </a:rPr>
              <a:t>Varieret pludren</a:t>
            </a:r>
          </a:p>
          <a:p>
            <a:pPr>
              <a:buNone/>
            </a:pPr>
            <a:r>
              <a:rPr lang="da-DK" dirty="0" smtClean="0">
                <a:solidFill>
                  <a:srgbClr val="0070C0"/>
                </a:solidFill>
              </a:rPr>
              <a:t>Spytte ud</a:t>
            </a:r>
          </a:p>
          <a:p>
            <a:pPr>
              <a:buNone/>
            </a:pPr>
            <a:r>
              <a:rPr lang="da-DK" dirty="0" smtClean="0">
                <a:solidFill>
                  <a:srgbClr val="00B050"/>
                </a:solidFill>
              </a:rPr>
              <a:t>Følge med øjnene</a:t>
            </a:r>
          </a:p>
          <a:p>
            <a:pPr>
              <a:buNone/>
            </a:pPr>
            <a:endParaRPr lang="da-DK" dirty="0" smtClean="0">
              <a:solidFill>
                <a:srgbClr val="00B050"/>
              </a:solidFill>
            </a:endParaRPr>
          </a:p>
          <a:p>
            <a:pPr>
              <a:buNone/>
            </a:pPr>
            <a:r>
              <a:rPr lang="da-DK" sz="1400" b="1" dirty="0" smtClean="0"/>
              <a:t>Citat: Dorte Jarbøl, Bente Pedersen, Anne Brodersen.</a:t>
            </a:r>
            <a:endParaRPr lang="da-DK" sz="15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FF0000"/>
                </a:solidFill>
              </a:rPr>
              <a:t>Sygehistorie 3 a</a:t>
            </a:r>
            <a:endParaRPr lang="da-DK" dirty="0">
              <a:solidFill>
                <a:srgbClr val="FF0000"/>
              </a:solidFill>
            </a:endParaRPr>
          </a:p>
        </p:txBody>
      </p:sp>
      <p:sp>
        <p:nvSpPr>
          <p:cNvPr id="3" name="Pladsholder til indhold 2"/>
          <p:cNvSpPr>
            <a:spLocks noGrp="1"/>
          </p:cNvSpPr>
          <p:nvPr>
            <p:ph idx="1"/>
          </p:nvPr>
        </p:nvSpPr>
        <p:spPr/>
        <p:txBody>
          <a:bodyPr>
            <a:normAutofit fontScale="92500" lnSpcReduction="20000"/>
          </a:bodyPr>
          <a:lstStyle/>
          <a:p>
            <a:pPr>
              <a:buNone/>
            </a:pPr>
            <a:r>
              <a:rPr lang="da-DK" dirty="0" smtClean="0">
                <a:solidFill>
                  <a:schemeClr val="tx2"/>
                </a:solidFill>
              </a:rPr>
              <a:t>Camilla</a:t>
            </a:r>
          </a:p>
          <a:p>
            <a:pPr>
              <a:buNone/>
            </a:pPr>
            <a:r>
              <a:rPr lang="da-DK" sz="2400" dirty="0" smtClean="0"/>
              <a:t>Nr. 3 af 3, velfungerende familie. </a:t>
            </a:r>
          </a:p>
          <a:p>
            <a:pPr>
              <a:buNone/>
            </a:pPr>
            <a:r>
              <a:rPr lang="da-DK" sz="2400" dirty="0" smtClean="0"/>
              <a:t>Vaginal fødsel ved termin, vandafgang 2 dage forud, mor feber. </a:t>
            </a:r>
          </a:p>
          <a:p>
            <a:pPr>
              <a:buNone/>
            </a:pPr>
            <a:r>
              <a:rPr lang="da-DK" sz="2400" dirty="0" smtClean="0"/>
              <a:t>Apgar 7/1, 8/5. FV 3500, FL 52. Barn sitrende, BS 1,1. Pæd.afd.</a:t>
            </a:r>
          </a:p>
          <a:p>
            <a:pPr>
              <a:buNone/>
            </a:pPr>
            <a:r>
              <a:rPr lang="da-DK" sz="2400" u="sng" dirty="0" smtClean="0">
                <a:solidFill>
                  <a:srgbClr val="00B050"/>
                </a:solidFill>
              </a:rPr>
              <a:t>Pæd.afd</a:t>
            </a:r>
            <a:r>
              <a:rPr lang="da-DK" sz="2400" dirty="0" smtClean="0">
                <a:solidFill>
                  <a:srgbClr val="00B050"/>
                </a:solidFill>
              </a:rPr>
              <a:t>: Obs sepsis, behandles 7 dage. Ikke positive fund. </a:t>
            </a:r>
          </a:p>
          <a:p>
            <a:pPr>
              <a:buNone/>
            </a:pPr>
            <a:r>
              <a:rPr lang="da-DK" sz="2400" dirty="0" smtClean="0">
                <a:solidFill>
                  <a:srgbClr val="00B050"/>
                </a:solidFill>
              </a:rPr>
              <a:t>Hø.sd.Ortolani, skinne. Udskrives 12 dage gl. </a:t>
            </a:r>
          </a:p>
          <a:p>
            <a:pPr>
              <a:buNone/>
            </a:pPr>
            <a:r>
              <a:rPr lang="da-DK" sz="2400" dirty="0" smtClean="0"/>
              <a:t>5 uger: 4350 g.</a:t>
            </a:r>
          </a:p>
          <a:p>
            <a:pPr>
              <a:buNone/>
            </a:pPr>
            <a:r>
              <a:rPr lang="da-DK" sz="2400" dirty="0" smtClean="0"/>
              <a:t>5 mdr: Skinnen kommet af 3 uger siden. Checket ved ortopædkir. </a:t>
            </a:r>
          </a:p>
          <a:p>
            <a:pPr>
              <a:buNone/>
            </a:pPr>
            <a:r>
              <a:rPr lang="da-DK" sz="2400" dirty="0" smtClean="0"/>
              <a:t>Slår benene op ved us. </a:t>
            </a:r>
          </a:p>
          <a:p>
            <a:pPr>
              <a:buNone/>
            </a:pPr>
            <a:r>
              <a:rPr lang="da-DK" sz="2400" dirty="0" smtClean="0"/>
              <a:t>Ikke så stor vægtstigning. V. 6350, 67 cm.  </a:t>
            </a:r>
          </a:p>
          <a:p>
            <a:pPr>
              <a:buNone/>
            </a:pPr>
            <a:r>
              <a:rPr lang="da-DK" sz="2400" dirty="0" smtClean="0">
                <a:solidFill>
                  <a:srgbClr val="FF0000"/>
                </a:solidFill>
              </a:rPr>
              <a:t>Noget, du vil overveje?</a:t>
            </a:r>
          </a:p>
          <a:p>
            <a:pPr>
              <a:buNone/>
            </a:pPr>
            <a:r>
              <a:rPr lang="da-DK" sz="2400" dirty="0" smtClean="0">
                <a:solidFill>
                  <a:srgbClr val="FF0000"/>
                </a:solidFill>
              </a:rPr>
              <a:t>Hvad vil du sige eller evt. gøre?</a:t>
            </a:r>
            <a:endParaRPr lang="da-DK" sz="2400"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FF0000"/>
                </a:solidFill>
              </a:rPr>
              <a:t>Sygehistorie 3 b</a:t>
            </a:r>
            <a:endParaRPr lang="da-DK" dirty="0">
              <a:solidFill>
                <a:srgbClr val="FF0000"/>
              </a:solidFill>
            </a:endParaRPr>
          </a:p>
        </p:txBody>
      </p:sp>
      <p:sp>
        <p:nvSpPr>
          <p:cNvPr id="3" name="Pladsholder til indhold 2"/>
          <p:cNvSpPr>
            <a:spLocks noGrp="1"/>
          </p:cNvSpPr>
          <p:nvPr>
            <p:ph idx="1"/>
          </p:nvPr>
        </p:nvSpPr>
        <p:spPr/>
        <p:txBody>
          <a:bodyPr>
            <a:normAutofit/>
          </a:bodyPr>
          <a:lstStyle/>
          <a:p>
            <a:pPr>
              <a:buNone/>
            </a:pPr>
            <a:r>
              <a:rPr lang="da-DK" dirty="0" smtClean="0">
                <a:solidFill>
                  <a:schemeClr val="tx2"/>
                </a:solidFill>
              </a:rPr>
              <a:t>Camilla</a:t>
            </a:r>
          </a:p>
          <a:p>
            <a:pPr>
              <a:buNone/>
            </a:pPr>
            <a:r>
              <a:rPr lang="da-DK" sz="2000" dirty="0" smtClean="0"/>
              <a:t>Lægen aftaler vægtkontrol efter 1 måned.</a:t>
            </a:r>
          </a:p>
          <a:p>
            <a:pPr>
              <a:buNone/>
            </a:pPr>
            <a:r>
              <a:rPr lang="da-DK" sz="2000" dirty="0" smtClean="0"/>
              <a:t>6 mdr. Kons: Kontrolvægt 6600, ser ud til at stortrives. </a:t>
            </a:r>
          </a:p>
          <a:p>
            <a:pPr>
              <a:buNone/>
            </a:pPr>
            <a:r>
              <a:rPr lang="da-DK" sz="2000" dirty="0" smtClean="0"/>
              <a:t>7 mdr. Kons. Forkølet</a:t>
            </a:r>
          </a:p>
          <a:p>
            <a:pPr>
              <a:buNone/>
            </a:pPr>
            <a:r>
              <a:rPr lang="da-DK" sz="2000" dirty="0" smtClean="0"/>
              <a:t>7½ mdr. Indl. Pæd.afd. RS-virus. </a:t>
            </a:r>
          </a:p>
          <a:p>
            <a:pPr>
              <a:buNone/>
            </a:pPr>
            <a:r>
              <a:rPr lang="da-DK" sz="2000" dirty="0" smtClean="0"/>
              <a:t>8 mdr: Kons. Vægt 7,94 kg. Spiser godt. </a:t>
            </a:r>
          </a:p>
          <a:p>
            <a:pPr>
              <a:buNone/>
            </a:pPr>
            <a:r>
              <a:rPr lang="da-DK" sz="2000" dirty="0" smtClean="0"/>
              <a:t>12 mdr: </a:t>
            </a:r>
          </a:p>
          <a:p>
            <a:pPr>
              <a:buNone/>
            </a:pPr>
            <a:r>
              <a:rPr lang="da-DK" sz="2000" dirty="0" smtClean="0"/>
              <a:t>Sundhedsplejersken ringer inden 12 mdr.us: Obs langsom udvikling, vægten</a:t>
            </a:r>
          </a:p>
          <a:p>
            <a:pPr>
              <a:buNone/>
            </a:pPr>
            <a:r>
              <a:rPr lang="da-DK" sz="2000" dirty="0" smtClean="0"/>
              <a:t>er vigende, problemer med UE? Slår benene op, kan ikke rulle. Sidder sikkert. </a:t>
            </a:r>
          </a:p>
          <a:p>
            <a:pPr>
              <a:buNone/>
            </a:pPr>
            <a:r>
              <a:rPr lang="da-DK" sz="2000" dirty="0" smtClean="0">
                <a:solidFill>
                  <a:srgbClr val="FF0000"/>
                </a:solidFill>
              </a:rPr>
              <a:t>Hvilke overvejelser har du?</a:t>
            </a:r>
          </a:p>
          <a:p>
            <a:pPr>
              <a:buNone/>
            </a:pPr>
            <a:r>
              <a:rPr lang="da-DK" sz="2000" dirty="0" smtClean="0">
                <a:solidFill>
                  <a:srgbClr val="FF0000"/>
                </a:solidFill>
              </a:rPr>
              <a:t>Hvad siger du til familien?</a:t>
            </a:r>
            <a:endParaRPr lang="da-DK" sz="2000" dirty="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FF0000"/>
                </a:solidFill>
              </a:rPr>
              <a:t>Sygehistorie 3 c</a:t>
            </a:r>
            <a:endParaRPr lang="da-DK" dirty="0">
              <a:solidFill>
                <a:srgbClr val="FF0000"/>
              </a:solidFill>
            </a:endParaRPr>
          </a:p>
        </p:txBody>
      </p:sp>
      <p:sp>
        <p:nvSpPr>
          <p:cNvPr id="3" name="Pladsholder til indhold 2"/>
          <p:cNvSpPr>
            <a:spLocks noGrp="1"/>
          </p:cNvSpPr>
          <p:nvPr>
            <p:ph idx="1"/>
          </p:nvPr>
        </p:nvSpPr>
        <p:spPr/>
        <p:txBody>
          <a:bodyPr>
            <a:normAutofit lnSpcReduction="10000"/>
          </a:bodyPr>
          <a:lstStyle/>
          <a:p>
            <a:pPr>
              <a:buNone/>
            </a:pPr>
            <a:r>
              <a:rPr lang="da-DK" dirty="0" smtClean="0">
                <a:solidFill>
                  <a:schemeClr val="tx2"/>
                </a:solidFill>
              </a:rPr>
              <a:t>Camilla</a:t>
            </a:r>
          </a:p>
          <a:p>
            <a:pPr>
              <a:buNone/>
            </a:pPr>
            <a:r>
              <a:rPr lang="da-DK" sz="2400" dirty="0" smtClean="0"/>
              <a:t>Tilbage til 5 måneders undersøgelsen.</a:t>
            </a:r>
          </a:p>
          <a:p>
            <a:pPr>
              <a:buNone/>
            </a:pPr>
            <a:r>
              <a:rPr lang="da-DK" sz="2400" dirty="0" smtClean="0">
                <a:solidFill>
                  <a:srgbClr val="00B050"/>
                </a:solidFill>
              </a:rPr>
              <a:t>Er der noget særligt ved den situation?</a:t>
            </a:r>
          </a:p>
          <a:p>
            <a:pPr>
              <a:buNone/>
            </a:pPr>
            <a:r>
              <a:rPr lang="da-DK" sz="2400" dirty="0" smtClean="0">
                <a:solidFill>
                  <a:srgbClr val="00B050"/>
                </a:solidFill>
              </a:rPr>
              <a:t>Er Camilla en helt almindelig 5 måneders pige?</a:t>
            </a:r>
          </a:p>
          <a:p>
            <a:pPr>
              <a:buNone/>
            </a:pPr>
            <a:endParaRPr lang="da-DK" sz="2400" dirty="0" smtClean="0">
              <a:solidFill>
                <a:srgbClr val="00B050"/>
              </a:solidFill>
            </a:endParaRPr>
          </a:p>
          <a:p>
            <a:pPr>
              <a:buNone/>
            </a:pPr>
            <a:r>
              <a:rPr lang="da-DK" sz="2400" dirty="0" smtClean="0"/>
              <a:t>Lægen var ikke helt tryg ved situationen, vil ikke gøre mor</a:t>
            </a:r>
          </a:p>
          <a:p>
            <a:pPr>
              <a:buNone/>
            </a:pPr>
            <a:r>
              <a:rPr lang="da-DK" sz="2400" dirty="0" smtClean="0"/>
              <a:t>utryg, så hun siger: vægtkontrol om 1 måned. </a:t>
            </a:r>
          </a:p>
          <a:p>
            <a:pPr>
              <a:buNone/>
            </a:pPr>
            <a:endParaRPr lang="da-DK" sz="2400" dirty="0" smtClean="0"/>
          </a:p>
          <a:p>
            <a:pPr>
              <a:buNone/>
            </a:pPr>
            <a:r>
              <a:rPr lang="da-DK" sz="2400" dirty="0" smtClean="0"/>
              <a:t>Hvad er det, lægen mangler at gøre sig klart ved den 5 måneders</a:t>
            </a:r>
          </a:p>
          <a:p>
            <a:pPr>
              <a:buNone/>
            </a:pPr>
            <a:r>
              <a:rPr lang="da-DK" sz="2400" dirty="0" smtClean="0"/>
              <a:t>undersøgelse?</a:t>
            </a:r>
          </a:p>
          <a:p>
            <a:pPr>
              <a:buNone/>
            </a:pPr>
            <a:endParaRPr lang="da-DK"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smtClean="0">
                <a:solidFill>
                  <a:srgbClr val="00B050"/>
                </a:solidFill>
              </a:rPr>
              <a:t>Forebyggende</a:t>
            </a:r>
            <a:r>
              <a:rPr lang="da-DK" dirty="0" smtClean="0"/>
              <a:t> </a:t>
            </a:r>
            <a:r>
              <a:rPr lang="da-DK" dirty="0" smtClean="0">
                <a:solidFill>
                  <a:srgbClr val="00B050"/>
                </a:solidFill>
              </a:rPr>
              <a:t>sundhedsydelser</a:t>
            </a:r>
            <a:r>
              <a:rPr lang="da-DK" dirty="0" smtClean="0"/>
              <a:t> </a:t>
            </a:r>
            <a:r>
              <a:rPr lang="da-DK" dirty="0" smtClean="0">
                <a:solidFill>
                  <a:srgbClr val="00B050"/>
                </a:solidFill>
              </a:rPr>
              <a:t>1</a:t>
            </a:r>
            <a:endParaRPr lang="da-DK" dirty="0">
              <a:solidFill>
                <a:srgbClr val="00B050"/>
              </a:solidFill>
            </a:endParaRPr>
          </a:p>
        </p:txBody>
      </p:sp>
      <p:sp>
        <p:nvSpPr>
          <p:cNvPr id="5" name="Pladsholder til indhold 4"/>
          <p:cNvSpPr>
            <a:spLocks noGrp="1"/>
          </p:cNvSpPr>
          <p:nvPr>
            <p:ph idx="1"/>
          </p:nvPr>
        </p:nvSpPr>
        <p:spPr/>
        <p:txBody>
          <a:bodyPr>
            <a:normAutofit fontScale="85000" lnSpcReduction="10000"/>
          </a:bodyPr>
          <a:lstStyle/>
          <a:p>
            <a:r>
              <a:rPr lang="da-DK" dirty="0" smtClean="0"/>
              <a:t>Formål:</a:t>
            </a:r>
          </a:p>
          <a:p>
            <a:r>
              <a:rPr lang="da-DK" dirty="0" smtClean="0">
                <a:solidFill>
                  <a:srgbClr val="00B050"/>
                </a:solidFill>
              </a:rPr>
              <a:t>Sund opvækst</a:t>
            </a:r>
          </a:p>
          <a:p>
            <a:r>
              <a:rPr lang="da-DK" dirty="0" smtClean="0">
                <a:solidFill>
                  <a:srgbClr val="00B050"/>
                </a:solidFill>
              </a:rPr>
              <a:t>Forudsætning for sund voksentilværelse</a:t>
            </a:r>
          </a:p>
          <a:p>
            <a:r>
              <a:rPr lang="da-DK" dirty="0" smtClean="0"/>
              <a:t>Midler:</a:t>
            </a:r>
          </a:p>
          <a:p>
            <a:r>
              <a:rPr lang="da-DK" dirty="0" smtClean="0">
                <a:solidFill>
                  <a:srgbClr val="0070C0"/>
                </a:solidFill>
              </a:rPr>
              <a:t>Generel indsats i sundhedsfremme og forebyggelse</a:t>
            </a:r>
          </a:p>
          <a:p>
            <a:r>
              <a:rPr lang="da-DK" dirty="0" smtClean="0">
                <a:solidFill>
                  <a:srgbClr val="0070C0"/>
                </a:solidFill>
              </a:rPr>
              <a:t>Styrket indsat for børn med særlige behov</a:t>
            </a:r>
          </a:p>
          <a:p>
            <a:r>
              <a:rPr lang="da-DK" dirty="0" smtClean="0">
                <a:solidFill>
                  <a:srgbClr val="0070C0"/>
                </a:solidFill>
              </a:rPr>
              <a:t>Individorienteret indsats over for alle</a:t>
            </a:r>
          </a:p>
          <a:p>
            <a:r>
              <a:rPr lang="da-DK" dirty="0" smtClean="0">
                <a:solidFill>
                  <a:srgbClr val="0070C0"/>
                </a:solidFill>
              </a:rPr>
              <a:t>Tidlig opsporing af fysiske, psykiske og sociale problemer med henblik på indsats</a:t>
            </a:r>
          </a:p>
          <a:p>
            <a:r>
              <a:rPr lang="da-DK" dirty="0" smtClean="0">
                <a:solidFill>
                  <a:srgbClr val="0070C0"/>
                </a:solidFill>
              </a:rPr>
              <a:t>Forbedret samarbejde. </a:t>
            </a:r>
            <a:endParaRPr lang="da-DK" dirty="0">
              <a:solidFill>
                <a:srgbClr val="0070C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B050"/>
                </a:solidFill>
              </a:rPr>
              <a:t>Børn med særlige behov</a:t>
            </a:r>
            <a:endParaRPr lang="da-DK" dirty="0">
              <a:solidFill>
                <a:srgbClr val="00B050"/>
              </a:solidFill>
            </a:endParaRPr>
          </a:p>
        </p:txBody>
      </p:sp>
      <p:sp>
        <p:nvSpPr>
          <p:cNvPr id="3" name="Pladsholder til indhold 2"/>
          <p:cNvSpPr>
            <a:spLocks noGrp="1"/>
          </p:cNvSpPr>
          <p:nvPr>
            <p:ph idx="1"/>
          </p:nvPr>
        </p:nvSpPr>
        <p:spPr/>
        <p:txBody>
          <a:bodyPr>
            <a:normAutofit fontScale="92500"/>
          </a:bodyPr>
          <a:lstStyle/>
          <a:p>
            <a:pPr>
              <a:buNone/>
            </a:pPr>
            <a:r>
              <a:rPr lang="da-DK" sz="2400" dirty="0" smtClean="0"/>
              <a:t>Påvirkning i forhold til hjemmemiljø, kriser/problemer</a:t>
            </a:r>
          </a:p>
          <a:p>
            <a:pPr>
              <a:buNone/>
            </a:pPr>
            <a:r>
              <a:rPr lang="da-DK" sz="2400" dirty="0" smtClean="0">
                <a:solidFill>
                  <a:srgbClr val="0070C0"/>
                </a:solidFill>
              </a:rPr>
              <a:t>Vanrøgt, vold, seksuelle overgreb</a:t>
            </a:r>
          </a:p>
          <a:p>
            <a:pPr>
              <a:buNone/>
            </a:pPr>
            <a:r>
              <a:rPr lang="da-DK" sz="2400" dirty="0" smtClean="0">
                <a:solidFill>
                  <a:srgbClr val="00B050"/>
                </a:solidFill>
              </a:rPr>
              <a:t>Kroniske eller recidiverende sygdomme</a:t>
            </a:r>
          </a:p>
          <a:p>
            <a:pPr>
              <a:buNone/>
            </a:pPr>
            <a:r>
              <a:rPr lang="da-DK" sz="2400" dirty="0" smtClean="0">
                <a:solidFill>
                  <a:srgbClr val="FF0000"/>
                </a:solidFill>
              </a:rPr>
              <a:t>Sansedefekter, sanseforstyrrelser (f.eks. ADHD, indlæringsproblemer)</a:t>
            </a:r>
          </a:p>
          <a:p>
            <a:pPr>
              <a:buNone/>
            </a:pPr>
            <a:r>
              <a:rPr lang="da-DK" sz="2400" dirty="0" smtClean="0"/>
              <a:t>Spiseforstyrrelser</a:t>
            </a:r>
          </a:p>
          <a:p>
            <a:pPr>
              <a:buNone/>
            </a:pPr>
            <a:r>
              <a:rPr lang="da-DK" sz="2400" dirty="0" smtClean="0">
                <a:solidFill>
                  <a:srgbClr val="0070C0"/>
                </a:solidFill>
              </a:rPr>
              <a:t>Vækst- og udviklingsforstyrrelser, f.eks. udtalt præmaturitet</a:t>
            </a:r>
          </a:p>
          <a:p>
            <a:pPr>
              <a:buNone/>
            </a:pPr>
            <a:r>
              <a:rPr lang="da-DK" sz="2400" dirty="0" smtClean="0">
                <a:solidFill>
                  <a:srgbClr val="00B050"/>
                </a:solidFill>
              </a:rPr>
              <a:t>Psykosomatiske symptomer, mange skader…</a:t>
            </a:r>
          </a:p>
          <a:p>
            <a:pPr>
              <a:buNone/>
            </a:pPr>
            <a:r>
              <a:rPr lang="da-DK" sz="2400" dirty="0" smtClean="0">
                <a:solidFill>
                  <a:srgbClr val="FF0000"/>
                </a:solidFill>
              </a:rPr>
              <a:t>Forsømmelser/fravær</a:t>
            </a:r>
          </a:p>
          <a:p>
            <a:pPr>
              <a:buNone/>
            </a:pPr>
            <a:r>
              <a:rPr lang="da-DK" sz="2400" dirty="0" smtClean="0"/>
              <a:t>”Voksne børn” med misbrugende eller psykisk syge forældre</a:t>
            </a:r>
          </a:p>
          <a:p>
            <a:pPr>
              <a:buNone/>
            </a:pPr>
            <a:r>
              <a:rPr lang="da-DK" sz="2400" dirty="0" smtClean="0">
                <a:solidFill>
                  <a:srgbClr val="0070C0"/>
                </a:solidFill>
              </a:rPr>
              <a:t>Identitetskriser, udsat position, selvmordstruede</a:t>
            </a:r>
          </a:p>
          <a:p>
            <a:pPr>
              <a:buNone/>
            </a:pPr>
            <a:r>
              <a:rPr lang="da-DK" sz="2400" dirty="0" smtClean="0">
                <a:solidFill>
                  <a:srgbClr val="00B050"/>
                </a:solidFill>
              </a:rPr>
              <a:t>Marginaliserede unge med dermed øget risiko for sygdom, misbrug…</a:t>
            </a:r>
            <a:endParaRPr lang="da-DK" sz="2400" dirty="0">
              <a:solidFill>
                <a:srgbClr val="00B05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B050"/>
                </a:solidFill>
              </a:rPr>
              <a:t>Børn med særlige behov</a:t>
            </a:r>
            <a:endParaRPr lang="da-DK" dirty="0">
              <a:solidFill>
                <a:srgbClr val="00B050"/>
              </a:solidFill>
            </a:endParaRPr>
          </a:p>
        </p:txBody>
      </p:sp>
      <p:sp>
        <p:nvSpPr>
          <p:cNvPr id="3" name="Pladsholder til indhold 2"/>
          <p:cNvSpPr>
            <a:spLocks noGrp="1"/>
          </p:cNvSpPr>
          <p:nvPr>
            <p:ph idx="1"/>
          </p:nvPr>
        </p:nvSpPr>
        <p:spPr/>
        <p:txBody>
          <a:bodyPr/>
          <a:lstStyle/>
          <a:p>
            <a:r>
              <a:rPr lang="da-DK" dirty="0" smtClean="0">
                <a:solidFill>
                  <a:srgbClr val="FF0000"/>
                </a:solidFill>
              </a:rPr>
              <a:t>GRUPPER OG INDIVIDER</a:t>
            </a:r>
          </a:p>
          <a:p>
            <a:pPr>
              <a:buNone/>
            </a:pPr>
            <a:r>
              <a:rPr lang="da-DK" sz="2400" dirty="0" smtClean="0"/>
              <a:t>Det kan ret let fastslås, om et barn tilhøre </a:t>
            </a:r>
            <a:r>
              <a:rPr lang="da-DK" sz="2400" dirty="0" smtClean="0">
                <a:solidFill>
                  <a:srgbClr val="FF0000"/>
                </a:solidFill>
              </a:rPr>
              <a:t>gruppen</a:t>
            </a:r>
            <a:r>
              <a:rPr lang="da-DK" sz="2400" dirty="0" smtClean="0"/>
              <a:t> af børn med</a:t>
            </a:r>
          </a:p>
          <a:p>
            <a:pPr>
              <a:buNone/>
            </a:pPr>
            <a:r>
              <a:rPr lang="da-DK" sz="2400" dirty="0" smtClean="0"/>
              <a:t>særlige behov.</a:t>
            </a:r>
          </a:p>
          <a:p>
            <a:pPr>
              <a:buNone/>
            </a:pPr>
            <a:r>
              <a:rPr lang="da-DK" sz="2400" dirty="0" smtClean="0"/>
              <a:t>F.eks. Camilla: Kompliceret fødselsforløb, hypoglycæmi, sepsis, </a:t>
            </a:r>
          </a:p>
          <a:p>
            <a:pPr>
              <a:buNone/>
            </a:pPr>
            <a:r>
              <a:rPr lang="da-DK" sz="2400" dirty="0" smtClean="0"/>
              <a:t>gipsbandagering de første 3-4 mdr. af livet. </a:t>
            </a:r>
          </a:p>
          <a:p>
            <a:pPr>
              <a:buNone/>
            </a:pPr>
            <a:endParaRPr lang="da-DK" sz="2400" dirty="0" smtClean="0"/>
          </a:p>
          <a:p>
            <a:pPr>
              <a:buNone/>
            </a:pPr>
            <a:r>
              <a:rPr lang="da-DK" sz="2400" dirty="0" smtClean="0"/>
              <a:t>Men er det enkelte barn så derfor et </a:t>
            </a:r>
            <a:r>
              <a:rPr lang="da-DK" sz="2400" dirty="0" smtClean="0">
                <a:solidFill>
                  <a:srgbClr val="FF0000"/>
                </a:solidFill>
              </a:rPr>
              <a:t>individ</a:t>
            </a:r>
            <a:r>
              <a:rPr lang="da-DK" sz="2400" dirty="0" smtClean="0"/>
              <a:t>, der skal hjælpes </a:t>
            </a:r>
          </a:p>
          <a:p>
            <a:pPr>
              <a:buNone/>
            </a:pPr>
            <a:r>
              <a:rPr lang="da-DK" sz="2400" dirty="0" smtClean="0"/>
              <a:t>særskilt?</a:t>
            </a:r>
          </a:p>
          <a:p>
            <a:pPr>
              <a:buNone/>
            </a:pPr>
            <a:r>
              <a:rPr lang="da-DK" sz="2400" dirty="0" smtClean="0"/>
              <a:t>Skal individet Camilla hjælpes særskilt i 5 måneders alderen?</a:t>
            </a:r>
            <a:endParaRPr lang="da-DK"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7030A0"/>
                </a:solidFill>
              </a:rPr>
              <a:t>Børnevaccinationsprogram DK</a:t>
            </a:r>
            <a:endParaRPr lang="da-DK" dirty="0">
              <a:solidFill>
                <a:srgbClr val="7030A0"/>
              </a:solidFill>
            </a:endParaRPr>
          </a:p>
        </p:txBody>
      </p:sp>
      <p:sp>
        <p:nvSpPr>
          <p:cNvPr id="3" name="Pladsholder til indhold 2"/>
          <p:cNvSpPr>
            <a:spLocks noGrp="1"/>
          </p:cNvSpPr>
          <p:nvPr>
            <p:ph idx="1"/>
          </p:nvPr>
        </p:nvSpPr>
        <p:spPr>
          <a:xfrm>
            <a:off x="500034" y="1643050"/>
            <a:ext cx="8229600" cy="4525963"/>
          </a:xfrm>
        </p:spPr>
        <p:txBody>
          <a:bodyPr>
            <a:normAutofit fontScale="62500" lnSpcReduction="20000"/>
          </a:bodyPr>
          <a:lstStyle/>
          <a:p>
            <a:r>
              <a:rPr lang="da-DK" dirty="0" smtClean="0"/>
              <a:t>3 mdr.</a:t>
            </a:r>
          </a:p>
          <a:p>
            <a:r>
              <a:rPr lang="da-DK" dirty="0" smtClean="0"/>
              <a:t>5 mdr.		</a:t>
            </a:r>
            <a:r>
              <a:rPr lang="da-DK" dirty="0" smtClean="0">
                <a:solidFill>
                  <a:srgbClr val="00B050"/>
                </a:solidFill>
              </a:rPr>
              <a:t>Di-te-ki-pol-hib.</a:t>
            </a:r>
          </a:p>
          <a:p>
            <a:r>
              <a:rPr lang="da-DK" dirty="0" smtClean="0"/>
              <a:t>12 mdr.		</a:t>
            </a:r>
            <a:r>
              <a:rPr lang="da-DK" dirty="0" smtClean="0">
                <a:solidFill>
                  <a:srgbClr val="00B050"/>
                </a:solidFill>
              </a:rPr>
              <a:t>Pneumokokvaccine</a:t>
            </a:r>
          </a:p>
          <a:p>
            <a:endParaRPr lang="da-DK" dirty="0" smtClean="0"/>
          </a:p>
          <a:p>
            <a:endParaRPr lang="da-DK" dirty="0" smtClean="0"/>
          </a:p>
          <a:p>
            <a:r>
              <a:rPr lang="da-DK" dirty="0" smtClean="0"/>
              <a:t>15 mdr. </a:t>
            </a:r>
          </a:p>
          <a:p>
            <a:r>
              <a:rPr lang="da-DK" dirty="0" smtClean="0"/>
              <a:t>4 år			</a:t>
            </a:r>
            <a:r>
              <a:rPr lang="da-DK" dirty="0" smtClean="0">
                <a:solidFill>
                  <a:srgbClr val="FF0000"/>
                </a:solidFill>
              </a:rPr>
              <a:t>MFR</a:t>
            </a:r>
          </a:p>
          <a:p>
            <a:pPr>
              <a:buNone/>
            </a:pPr>
            <a:r>
              <a:rPr lang="da-DK" dirty="0" smtClean="0"/>
              <a:t> </a:t>
            </a:r>
            <a:endParaRPr lang="da-DK" dirty="0" smtClean="0">
              <a:solidFill>
                <a:srgbClr val="FF0000"/>
              </a:solidFill>
            </a:endParaRPr>
          </a:p>
          <a:p>
            <a:r>
              <a:rPr lang="da-DK" dirty="0" smtClean="0"/>
              <a:t>5 år			</a:t>
            </a:r>
            <a:r>
              <a:rPr lang="da-DK" dirty="0" smtClean="0">
                <a:solidFill>
                  <a:srgbClr val="00B050"/>
                </a:solidFill>
              </a:rPr>
              <a:t>Di-te-ki-pol.</a:t>
            </a:r>
            <a:endParaRPr lang="da-DK" dirty="0" smtClean="0"/>
          </a:p>
          <a:p>
            <a:endParaRPr lang="da-DK" dirty="0" smtClean="0"/>
          </a:p>
          <a:p>
            <a:r>
              <a:rPr lang="da-DK" dirty="0" smtClean="0"/>
              <a:t>12 år			</a:t>
            </a:r>
            <a:r>
              <a:rPr lang="da-DK" dirty="0" smtClean="0">
                <a:solidFill>
                  <a:srgbClr val="FF0000"/>
                </a:solidFill>
              </a:rPr>
              <a:t>HPV vaccine x 3.</a:t>
            </a:r>
          </a:p>
          <a:p>
            <a:endParaRPr lang="da-DK" dirty="0" smtClean="0">
              <a:solidFill>
                <a:srgbClr val="FF0000"/>
              </a:solidFill>
            </a:endParaRPr>
          </a:p>
          <a:p>
            <a:r>
              <a:rPr lang="da-DK" dirty="0" smtClean="0"/>
              <a:t>Overgangsordning for MFR vaccine til 12 års. </a:t>
            </a:r>
          </a:p>
          <a:p>
            <a:r>
              <a:rPr lang="da-DK" dirty="0" smtClean="0"/>
              <a:t>Overgangsordning for årgang 93-94-95 med HPV til udgangen af 2010</a:t>
            </a:r>
            <a:endParaRPr lang="da-DK" dirty="0"/>
          </a:p>
        </p:txBody>
      </p:sp>
      <p:sp>
        <p:nvSpPr>
          <p:cNvPr id="4" name="Højre klammeparentes 3"/>
          <p:cNvSpPr/>
          <p:nvPr/>
        </p:nvSpPr>
        <p:spPr>
          <a:xfrm>
            <a:off x="2285984" y="1714488"/>
            <a:ext cx="155448"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a-DK" b="1" dirty="0"/>
          </a:p>
        </p:txBody>
      </p:sp>
      <p:sp>
        <p:nvSpPr>
          <p:cNvPr id="5" name="Højre klammeparentes 4"/>
          <p:cNvSpPr/>
          <p:nvPr/>
        </p:nvSpPr>
        <p:spPr>
          <a:xfrm>
            <a:off x="2357422" y="3071810"/>
            <a:ext cx="45719" cy="50006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a-DK"/>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7030A0"/>
                </a:solidFill>
              </a:rPr>
              <a:t>Børnevaccinationer 1</a:t>
            </a:r>
            <a:endParaRPr lang="da-DK" dirty="0">
              <a:solidFill>
                <a:srgbClr val="7030A0"/>
              </a:solidFill>
            </a:endParaRPr>
          </a:p>
        </p:txBody>
      </p:sp>
      <p:sp>
        <p:nvSpPr>
          <p:cNvPr id="3" name="Pladsholder til indhold 2"/>
          <p:cNvSpPr>
            <a:spLocks noGrp="1"/>
          </p:cNvSpPr>
          <p:nvPr>
            <p:ph idx="1"/>
          </p:nvPr>
        </p:nvSpPr>
        <p:spPr/>
        <p:txBody>
          <a:bodyPr>
            <a:normAutofit fontScale="92500" lnSpcReduction="20000"/>
          </a:bodyPr>
          <a:lstStyle/>
          <a:p>
            <a:r>
              <a:rPr lang="da-DK" dirty="0" smtClean="0">
                <a:solidFill>
                  <a:srgbClr val="00B050"/>
                </a:solidFill>
              </a:rPr>
              <a:t>FORMÅL:</a:t>
            </a:r>
          </a:p>
          <a:p>
            <a:pPr lvl="1"/>
            <a:r>
              <a:rPr lang="da-DK" dirty="0" smtClean="0"/>
              <a:t>At undgå visse infektioner hos det enkelte barn</a:t>
            </a:r>
          </a:p>
          <a:p>
            <a:pPr lvl="1"/>
            <a:r>
              <a:rPr lang="da-DK" dirty="0" smtClean="0"/>
              <a:t>At undgå vise infektioner i samfundet</a:t>
            </a:r>
          </a:p>
          <a:p>
            <a:r>
              <a:rPr lang="da-DK" dirty="0" smtClean="0">
                <a:solidFill>
                  <a:srgbClr val="00B050"/>
                </a:solidFill>
              </a:rPr>
              <a:t>MIDDEL:</a:t>
            </a:r>
            <a:r>
              <a:rPr lang="da-DK" dirty="0" smtClean="0"/>
              <a:t> Aktiv immunisering</a:t>
            </a:r>
          </a:p>
          <a:p>
            <a:r>
              <a:rPr lang="da-DK" dirty="0" smtClean="0">
                <a:solidFill>
                  <a:srgbClr val="00B050"/>
                </a:solidFill>
              </a:rPr>
              <a:t>KONTRAINDIKATIONER:</a:t>
            </a:r>
          </a:p>
          <a:p>
            <a:pPr lvl="1"/>
            <a:r>
              <a:rPr lang="da-DK" dirty="0" smtClean="0"/>
              <a:t>Akut febril sygdom</a:t>
            </a:r>
          </a:p>
          <a:p>
            <a:pPr lvl="1"/>
            <a:r>
              <a:rPr lang="da-DK" dirty="0" smtClean="0"/>
              <a:t>Ikke levende vaccine til immunsupprimerede børn</a:t>
            </a:r>
          </a:p>
          <a:p>
            <a:pPr lvl="1"/>
            <a:r>
              <a:rPr lang="da-DK" dirty="0" smtClean="0"/>
              <a:t>Allergi (æg, tidligere anafylaksi)</a:t>
            </a:r>
          </a:p>
          <a:p>
            <a:pPr lvl="1"/>
            <a:r>
              <a:rPr lang="da-DK" dirty="0" smtClean="0"/>
              <a:t>Gammaglobulin inden for 3 måneder</a:t>
            </a:r>
          </a:p>
          <a:p>
            <a:pPr lvl="1"/>
            <a:r>
              <a:rPr lang="da-DK" dirty="0" smtClean="0"/>
              <a:t>Progredierende neurologisk sygdom</a:t>
            </a:r>
          </a:p>
          <a:p>
            <a:endParaRPr lang="da-DK"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7030A0"/>
                </a:solidFill>
              </a:rPr>
              <a:t>Børnevaccinationer 2</a:t>
            </a:r>
            <a:endParaRPr lang="da-DK" dirty="0">
              <a:solidFill>
                <a:srgbClr val="7030A0"/>
              </a:solidFill>
            </a:endParaRPr>
          </a:p>
        </p:txBody>
      </p:sp>
      <p:sp>
        <p:nvSpPr>
          <p:cNvPr id="3" name="Pladsholder til indhold 2"/>
          <p:cNvSpPr>
            <a:spLocks noGrp="1"/>
          </p:cNvSpPr>
          <p:nvPr>
            <p:ph idx="1"/>
          </p:nvPr>
        </p:nvSpPr>
        <p:spPr/>
        <p:txBody>
          <a:bodyPr>
            <a:normAutofit fontScale="85000" lnSpcReduction="20000"/>
          </a:bodyPr>
          <a:lstStyle/>
          <a:p>
            <a:pPr>
              <a:buNone/>
            </a:pPr>
            <a:r>
              <a:rPr lang="da-DK" sz="2400" dirty="0" smtClean="0"/>
              <a:t>3 måneder ved 1.vaccine: Ikke hæmning af maternelle antistoffer</a:t>
            </a:r>
          </a:p>
          <a:p>
            <a:pPr>
              <a:buNone/>
            </a:pPr>
            <a:r>
              <a:rPr lang="da-DK" sz="2400" dirty="0" smtClean="0">
                <a:solidFill>
                  <a:srgbClr val="00B050"/>
                </a:solidFill>
              </a:rPr>
              <a:t>Alle vacciner kan gives samtidigt</a:t>
            </a:r>
          </a:p>
          <a:p>
            <a:pPr>
              <a:buNone/>
            </a:pPr>
            <a:r>
              <a:rPr lang="da-DK" sz="2400" dirty="0" smtClean="0"/>
              <a:t>Levende vaccine: 4 ugers pause før næste vaccine</a:t>
            </a:r>
          </a:p>
          <a:p>
            <a:pPr>
              <a:buNone/>
            </a:pPr>
            <a:r>
              <a:rPr lang="da-DK" sz="2400" dirty="0" smtClean="0">
                <a:solidFill>
                  <a:srgbClr val="00B050"/>
                </a:solidFill>
              </a:rPr>
              <a:t>Dræbt vaccine: Næste vaccine kan gives en uge senere</a:t>
            </a:r>
          </a:p>
          <a:p>
            <a:pPr>
              <a:buNone/>
            </a:pPr>
            <a:r>
              <a:rPr lang="da-DK" sz="2400" dirty="0" smtClean="0"/>
              <a:t>Aldrig blande vacciner!</a:t>
            </a:r>
          </a:p>
          <a:p>
            <a:pPr>
              <a:buNone/>
            </a:pPr>
            <a:r>
              <a:rPr lang="da-DK" sz="2400" dirty="0" smtClean="0">
                <a:solidFill>
                  <a:srgbClr val="7030A0"/>
                </a:solidFill>
              </a:rPr>
              <a:t>HISTORIE: </a:t>
            </a:r>
          </a:p>
          <a:p>
            <a:pPr>
              <a:buNone/>
            </a:pPr>
            <a:r>
              <a:rPr lang="da-DK" sz="2400" dirty="0" smtClean="0"/>
              <a:t>Di-te:             </a:t>
            </a:r>
            <a:r>
              <a:rPr lang="da-DK" sz="2400" dirty="0" smtClean="0">
                <a:solidFill>
                  <a:srgbClr val="00B050"/>
                </a:solidFill>
              </a:rPr>
              <a:t>1950</a:t>
            </a:r>
          </a:p>
          <a:p>
            <a:pPr>
              <a:buNone/>
            </a:pPr>
            <a:r>
              <a:rPr lang="da-DK" sz="2400" dirty="0" smtClean="0"/>
              <a:t>Polio:             </a:t>
            </a:r>
            <a:r>
              <a:rPr lang="da-DK" sz="2400" dirty="0" smtClean="0">
                <a:solidFill>
                  <a:srgbClr val="00B050"/>
                </a:solidFill>
              </a:rPr>
              <a:t>1955</a:t>
            </a:r>
          </a:p>
          <a:p>
            <a:pPr>
              <a:buNone/>
            </a:pPr>
            <a:r>
              <a:rPr lang="da-DK" sz="2400" dirty="0" smtClean="0"/>
              <a:t>MFR:              </a:t>
            </a:r>
            <a:r>
              <a:rPr lang="da-DK" sz="2400" dirty="0" smtClean="0">
                <a:solidFill>
                  <a:srgbClr val="00B050"/>
                </a:solidFill>
              </a:rPr>
              <a:t>1987</a:t>
            </a:r>
          </a:p>
          <a:p>
            <a:pPr>
              <a:buNone/>
            </a:pPr>
            <a:r>
              <a:rPr lang="da-DK" sz="2400" dirty="0" smtClean="0"/>
              <a:t>Kighoste:       </a:t>
            </a:r>
            <a:r>
              <a:rPr lang="da-DK" sz="2400" dirty="0" smtClean="0">
                <a:solidFill>
                  <a:srgbClr val="00B050"/>
                </a:solidFill>
              </a:rPr>
              <a:t>1961/1997</a:t>
            </a:r>
          </a:p>
          <a:p>
            <a:pPr>
              <a:buNone/>
            </a:pPr>
            <a:r>
              <a:rPr lang="da-DK" sz="2400" dirty="0" smtClean="0"/>
              <a:t>HIB:                </a:t>
            </a:r>
            <a:r>
              <a:rPr lang="da-DK" sz="2400" dirty="0" smtClean="0">
                <a:solidFill>
                  <a:srgbClr val="00B050"/>
                </a:solidFill>
              </a:rPr>
              <a:t>1993</a:t>
            </a:r>
          </a:p>
          <a:p>
            <a:pPr>
              <a:buNone/>
            </a:pPr>
            <a:r>
              <a:rPr lang="da-DK" sz="2400" dirty="0" smtClean="0"/>
              <a:t>Pneumokok: </a:t>
            </a:r>
            <a:r>
              <a:rPr lang="da-DK" sz="2400" dirty="0" smtClean="0">
                <a:solidFill>
                  <a:srgbClr val="00B050"/>
                </a:solidFill>
              </a:rPr>
              <a:t>2007</a:t>
            </a:r>
          </a:p>
          <a:p>
            <a:pPr>
              <a:buNone/>
            </a:pPr>
            <a:r>
              <a:rPr lang="da-DK" sz="2400" dirty="0" smtClean="0"/>
              <a:t>HPV:               </a:t>
            </a:r>
            <a:r>
              <a:rPr lang="da-DK" sz="2400" dirty="0" smtClean="0">
                <a:solidFill>
                  <a:srgbClr val="00B050"/>
                </a:solidFill>
              </a:rPr>
              <a:t>2009</a:t>
            </a:r>
          </a:p>
          <a:p>
            <a:pPr>
              <a:buNone/>
            </a:pPr>
            <a:r>
              <a:rPr lang="da-DK" sz="2400" dirty="0" smtClean="0">
                <a:solidFill>
                  <a:srgbClr val="00B050"/>
                </a:solidFill>
              </a:rPr>
              <a:t>	             </a:t>
            </a:r>
            <a:endParaRPr lang="da-DK" sz="2400" dirty="0">
              <a:solidFill>
                <a:srgbClr val="00B05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7030A0"/>
                </a:solidFill>
              </a:rPr>
              <a:t>Andre vacciner til børn</a:t>
            </a:r>
            <a:endParaRPr lang="da-DK" dirty="0">
              <a:solidFill>
                <a:srgbClr val="7030A0"/>
              </a:solidFill>
            </a:endParaRPr>
          </a:p>
        </p:txBody>
      </p:sp>
      <p:sp>
        <p:nvSpPr>
          <p:cNvPr id="3" name="Pladsholder til indhold 2"/>
          <p:cNvSpPr>
            <a:spLocks noGrp="1"/>
          </p:cNvSpPr>
          <p:nvPr>
            <p:ph idx="1"/>
          </p:nvPr>
        </p:nvSpPr>
        <p:spPr/>
        <p:txBody>
          <a:bodyPr>
            <a:normAutofit fontScale="85000" lnSpcReduction="10000"/>
          </a:bodyPr>
          <a:lstStyle/>
          <a:p>
            <a:r>
              <a:rPr lang="da-DK" dirty="0" smtClean="0">
                <a:solidFill>
                  <a:srgbClr val="00B050"/>
                </a:solidFill>
              </a:rPr>
              <a:t>Hepatitis B:</a:t>
            </a:r>
          </a:p>
          <a:p>
            <a:pPr>
              <a:buNone/>
            </a:pPr>
            <a:r>
              <a:rPr lang="da-DK" sz="2000" dirty="0" smtClean="0"/>
              <a:t>	Tilbud om gratis vaccine i daginstitutioner, hvis der passes barn med hepatitis B. </a:t>
            </a:r>
          </a:p>
          <a:p>
            <a:r>
              <a:rPr lang="da-DK" dirty="0" smtClean="0">
                <a:solidFill>
                  <a:srgbClr val="00B050"/>
                </a:solidFill>
              </a:rPr>
              <a:t>Influenza: </a:t>
            </a:r>
            <a:endParaRPr lang="da-DK" sz="2000" dirty="0" smtClean="0">
              <a:solidFill>
                <a:srgbClr val="00B050"/>
              </a:solidFill>
            </a:endParaRPr>
          </a:p>
          <a:p>
            <a:pPr>
              <a:buNone/>
            </a:pPr>
            <a:r>
              <a:rPr lang="da-DK" sz="2000" dirty="0" smtClean="0"/>
              <a:t>	Tilbud om gratis vaccine til børn med ærlig risiko for komplikationer til influenza, f.eks. hjerte-lungesygdomme</a:t>
            </a:r>
            <a:endParaRPr lang="da-DK" dirty="0" smtClean="0"/>
          </a:p>
          <a:p>
            <a:r>
              <a:rPr lang="da-DK" dirty="0" smtClean="0">
                <a:solidFill>
                  <a:srgbClr val="00B050"/>
                </a:solidFill>
              </a:rPr>
              <a:t>Meningokokvaccine:</a:t>
            </a:r>
          </a:p>
          <a:p>
            <a:pPr>
              <a:buNone/>
            </a:pPr>
            <a:r>
              <a:rPr lang="da-DK" sz="2000" dirty="0" smtClean="0"/>
              <a:t>	Tilbud om gratis vaccine til husstand, hvor der en med meningokok A/C-sygdom</a:t>
            </a:r>
          </a:p>
          <a:p>
            <a:r>
              <a:rPr lang="da-DK" dirty="0" smtClean="0">
                <a:solidFill>
                  <a:srgbClr val="00B050"/>
                </a:solidFill>
              </a:rPr>
              <a:t>Rotavirus:</a:t>
            </a:r>
          </a:p>
          <a:p>
            <a:pPr>
              <a:buNone/>
            </a:pPr>
            <a:r>
              <a:rPr lang="da-DK" sz="2000" dirty="0" smtClean="0"/>
              <a:t>	Ikke angivelse af omstændigheder, hvor den evt. kan gives gratis</a:t>
            </a:r>
            <a:endParaRPr lang="da-DK" sz="2200" dirty="0" smtClean="0"/>
          </a:p>
          <a:p>
            <a:r>
              <a:rPr lang="da-DK" dirty="0" smtClean="0">
                <a:solidFill>
                  <a:srgbClr val="00B050"/>
                </a:solidFill>
              </a:rPr>
              <a:t>Skoldkopper:</a:t>
            </a:r>
          </a:p>
          <a:p>
            <a:pPr>
              <a:buNone/>
            </a:pPr>
            <a:r>
              <a:rPr lang="da-DK" sz="2000" dirty="0" smtClean="0"/>
              <a:t>	Til børn forud for visse behandlinger samt til familiekontakter til børn, der er immunsupprimerede</a:t>
            </a:r>
            <a:endParaRPr lang="da-DK" sz="2200" dirty="0" smtClean="0"/>
          </a:p>
          <a:p>
            <a:endParaRPr lang="da-DK"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7030A0"/>
                </a:solidFill>
              </a:rPr>
              <a:t>? Om vaccinationer</a:t>
            </a:r>
            <a:endParaRPr lang="da-DK" dirty="0">
              <a:solidFill>
                <a:srgbClr val="7030A0"/>
              </a:solidFill>
            </a:endParaRPr>
          </a:p>
        </p:txBody>
      </p:sp>
      <p:sp>
        <p:nvSpPr>
          <p:cNvPr id="3" name="Pladsholder til indhold 2"/>
          <p:cNvSpPr>
            <a:spLocks noGrp="1"/>
          </p:cNvSpPr>
          <p:nvPr>
            <p:ph idx="1"/>
          </p:nvPr>
        </p:nvSpPr>
        <p:spPr/>
        <p:txBody>
          <a:bodyPr>
            <a:normAutofit fontScale="92500" lnSpcReduction="10000"/>
          </a:bodyPr>
          <a:lstStyle/>
          <a:p>
            <a:r>
              <a:rPr lang="da-DK" dirty="0" smtClean="0"/>
              <a:t>EMLA på?</a:t>
            </a:r>
          </a:p>
          <a:p>
            <a:r>
              <a:rPr lang="da-DK" dirty="0" smtClean="0">
                <a:solidFill>
                  <a:srgbClr val="FF0000"/>
                </a:solidFill>
              </a:rPr>
              <a:t>Vil du stikke i rumpen?</a:t>
            </a:r>
          </a:p>
          <a:p>
            <a:r>
              <a:rPr lang="da-DK" dirty="0" smtClean="0"/>
              <a:t>Hvor langt går vores opgave at sikre deltagelse i vaccinationsprogram?</a:t>
            </a:r>
          </a:p>
          <a:p>
            <a:pPr lvl="1"/>
            <a:r>
              <a:rPr lang="da-DK" dirty="0" smtClean="0"/>
              <a:t>Gennemsnitlig tilslutning 85-90 %</a:t>
            </a:r>
          </a:p>
          <a:p>
            <a:pPr lvl="1"/>
            <a:r>
              <a:rPr lang="da-DK" dirty="0" smtClean="0"/>
              <a:t>Følge op, skrive eller ringe?</a:t>
            </a:r>
          </a:p>
          <a:p>
            <a:pPr lvl="1"/>
            <a:r>
              <a:rPr lang="da-DK" dirty="0" smtClean="0"/>
              <a:t>Spørge når familien er der om noget andet?</a:t>
            </a:r>
          </a:p>
          <a:p>
            <a:r>
              <a:rPr lang="da-DK" dirty="0" smtClean="0">
                <a:solidFill>
                  <a:srgbClr val="FF0000"/>
                </a:solidFill>
              </a:rPr>
              <a:t>MFR vaccinen, er det den, hvor man kan blive autist? </a:t>
            </a:r>
            <a:r>
              <a:rPr lang="da-DK" sz="2000" dirty="0" smtClean="0"/>
              <a:t>(udtalt af en gravid, da vi snakker om at næste kontakt er 5 ugers us. Af det nye barn og vaccine ved 3 mdr. alder.)</a:t>
            </a:r>
            <a:endParaRPr lang="da-DK"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Underretningspligt 1</a:t>
            </a:r>
            <a:endParaRPr lang="da-DK" dirty="0">
              <a:solidFill>
                <a:srgbClr val="0070C0"/>
              </a:solidFill>
            </a:endParaRPr>
          </a:p>
        </p:txBody>
      </p:sp>
      <p:sp>
        <p:nvSpPr>
          <p:cNvPr id="3" name="Pladsholder til indhold 2"/>
          <p:cNvSpPr>
            <a:spLocks noGrp="1"/>
          </p:cNvSpPr>
          <p:nvPr>
            <p:ph idx="1"/>
          </p:nvPr>
        </p:nvSpPr>
        <p:spPr/>
        <p:txBody>
          <a:bodyPr>
            <a:normAutofit lnSpcReduction="10000"/>
          </a:bodyPr>
          <a:lstStyle/>
          <a:p>
            <a:r>
              <a:rPr lang="da-DK" dirty="0" smtClean="0"/>
              <a:t>Lovgrundlag: Lov om social service</a:t>
            </a:r>
          </a:p>
          <a:p>
            <a:r>
              <a:rPr lang="da-DK" dirty="0" smtClean="0">
                <a:solidFill>
                  <a:srgbClr val="C00000"/>
                </a:solidFill>
              </a:rPr>
              <a:t>Alle personer, der virker inden for det offentlige, skal underrette kommunen, hvis de i deres arbejde finder, at børn under 18 år har behov for særlig støtte.</a:t>
            </a:r>
          </a:p>
          <a:p>
            <a:r>
              <a:rPr lang="da-DK" dirty="0" smtClean="0">
                <a:solidFill>
                  <a:srgbClr val="0070C0"/>
                </a:solidFill>
              </a:rPr>
              <a:t>Hvis kommunalbestyrelsen ikke reagerer på en anmeldelse, er der mulighed for at rette henvendelse til Det Sociale Nævn eller Ankestyrelsen.</a:t>
            </a:r>
            <a:endParaRPr lang="da-DK" dirty="0">
              <a:solidFill>
                <a:srgbClr val="0070C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Underretningspligt 2</a:t>
            </a:r>
            <a:endParaRPr lang="da-DK" dirty="0">
              <a:solidFill>
                <a:srgbClr val="0070C0"/>
              </a:solidFill>
            </a:endParaRPr>
          </a:p>
        </p:txBody>
      </p:sp>
      <p:sp>
        <p:nvSpPr>
          <p:cNvPr id="3" name="Pladsholder til indhold 2"/>
          <p:cNvSpPr>
            <a:spLocks noGrp="1"/>
          </p:cNvSpPr>
          <p:nvPr>
            <p:ph idx="1"/>
          </p:nvPr>
        </p:nvSpPr>
        <p:spPr/>
        <p:txBody>
          <a:bodyPr>
            <a:normAutofit lnSpcReduction="10000"/>
          </a:bodyPr>
          <a:lstStyle/>
          <a:p>
            <a:pPr>
              <a:buNone/>
            </a:pPr>
            <a:r>
              <a:rPr lang="da-DK" sz="2400" dirty="0" smtClean="0">
                <a:solidFill>
                  <a:srgbClr val="00B050"/>
                </a:solidFill>
              </a:rPr>
              <a:t>Kommunen har pligt til at undersøge forholdene, herunder</a:t>
            </a:r>
            <a:r>
              <a:rPr lang="da-DK" sz="2400" dirty="0" smtClean="0"/>
              <a:t>:</a:t>
            </a:r>
          </a:p>
          <a:p>
            <a:r>
              <a:rPr lang="da-DK" sz="2000" dirty="0" smtClean="0"/>
              <a:t>Tale med barnet/familien</a:t>
            </a:r>
          </a:p>
          <a:p>
            <a:r>
              <a:rPr lang="da-DK" sz="2000" dirty="0" smtClean="0"/>
              <a:t>Udarbejde en handleplan, evt. revision af eksisterende handleplan</a:t>
            </a:r>
          </a:p>
          <a:p>
            <a:r>
              <a:rPr lang="da-DK" sz="2000" dirty="0" smtClean="0"/>
              <a:t>Der skal anlægges en helhedsbetragtning, som skal omfatte barnets</a:t>
            </a:r>
          </a:p>
          <a:p>
            <a:pPr lvl="1"/>
            <a:r>
              <a:rPr lang="da-DK" sz="1600" dirty="0" smtClean="0"/>
              <a:t>Udvikling og adfærd</a:t>
            </a:r>
          </a:p>
          <a:p>
            <a:pPr lvl="1"/>
            <a:r>
              <a:rPr lang="da-DK" sz="1600" dirty="0" smtClean="0"/>
              <a:t>Familieforhold</a:t>
            </a:r>
          </a:p>
          <a:p>
            <a:pPr lvl="1"/>
            <a:r>
              <a:rPr lang="da-DK" sz="1600" dirty="0" smtClean="0"/>
              <a:t>Skoleforhold</a:t>
            </a:r>
          </a:p>
          <a:p>
            <a:pPr lvl="1"/>
            <a:r>
              <a:rPr lang="da-DK" sz="1600" dirty="0" smtClean="0"/>
              <a:t>Sundhedsforhold</a:t>
            </a:r>
          </a:p>
          <a:p>
            <a:pPr lvl="1"/>
            <a:r>
              <a:rPr lang="da-DK" sz="1600" dirty="0" smtClean="0"/>
              <a:t>Fritidsforhold og venskaber</a:t>
            </a:r>
          </a:p>
          <a:p>
            <a:pPr lvl="1"/>
            <a:r>
              <a:rPr lang="da-DK" sz="1600" dirty="0" smtClean="0"/>
              <a:t>Samt andre relevante forhold</a:t>
            </a:r>
          </a:p>
          <a:p>
            <a:pPr>
              <a:buNone/>
            </a:pPr>
            <a:r>
              <a:rPr lang="da-DK" sz="2000" dirty="0" smtClean="0"/>
              <a:t>Undersøgelsen må ikke være mere omfattende, end formålet tilsiger, og skal i øvrigt gennemgås så skånsomt, som forholdene tillader.</a:t>
            </a:r>
          </a:p>
          <a:p>
            <a:pPr>
              <a:buNone/>
            </a:pPr>
            <a:r>
              <a:rPr lang="da-DK" sz="2000" dirty="0" smtClean="0"/>
              <a:t>Der skal iværksættes fornødne hjælpeforanstaltninger</a:t>
            </a:r>
          </a:p>
          <a:p>
            <a:pPr>
              <a:buNone/>
            </a:pPr>
            <a:r>
              <a:rPr lang="da-DK" sz="2000" dirty="0" smtClean="0"/>
              <a:t>Forældrenes samt barnets holdning til foranstaltningerne skal fremgå.</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Underretningspligt 3</a:t>
            </a:r>
            <a:endParaRPr lang="da-DK" dirty="0">
              <a:solidFill>
                <a:srgbClr val="0070C0"/>
              </a:solidFill>
            </a:endParaRPr>
          </a:p>
        </p:txBody>
      </p:sp>
      <p:sp>
        <p:nvSpPr>
          <p:cNvPr id="3" name="Pladsholder til indhold 2"/>
          <p:cNvSpPr>
            <a:spLocks noGrp="1"/>
          </p:cNvSpPr>
          <p:nvPr>
            <p:ph idx="1"/>
          </p:nvPr>
        </p:nvSpPr>
        <p:spPr/>
        <p:txBody>
          <a:bodyPr>
            <a:normAutofit lnSpcReduction="10000"/>
          </a:bodyPr>
          <a:lstStyle/>
          <a:p>
            <a:r>
              <a:rPr lang="da-DK" dirty="0" smtClean="0"/>
              <a:t>Kodeordet er altså:</a:t>
            </a:r>
          </a:p>
          <a:p>
            <a:pPr>
              <a:buNone/>
            </a:pPr>
            <a:r>
              <a:rPr lang="da-DK" dirty="0" smtClean="0"/>
              <a:t>	”Behov for særlig støtte”.</a:t>
            </a:r>
          </a:p>
          <a:p>
            <a:pPr>
              <a:buNone/>
            </a:pPr>
            <a:endParaRPr lang="da-DK" dirty="0" smtClean="0"/>
          </a:p>
          <a:p>
            <a:r>
              <a:rPr lang="da-DK" dirty="0" smtClean="0">
                <a:solidFill>
                  <a:srgbClr val="FF0000"/>
                </a:solidFill>
              </a:rPr>
              <a:t>Meget gerne med forældrenes accept, men det er barnets tarv, der er det primære. </a:t>
            </a:r>
          </a:p>
          <a:p>
            <a:pPr>
              <a:buNone/>
            </a:pPr>
            <a:endParaRPr lang="da-DK" dirty="0" smtClean="0">
              <a:solidFill>
                <a:srgbClr val="FF0000"/>
              </a:solidFill>
            </a:endParaRPr>
          </a:p>
          <a:p>
            <a:r>
              <a:rPr lang="da-DK" dirty="0" smtClean="0"/>
              <a:t>Forældrenes angst er: </a:t>
            </a:r>
          </a:p>
          <a:p>
            <a:pPr>
              <a:buNone/>
            </a:pPr>
            <a:r>
              <a:rPr lang="da-DK" dirty="0" smtClean="0"/>
              <a:t>	”Nu fjerner de mit barn”.</a:t>
            </a:r>
          </a:p>
          <a:p>
            <a:endParaRPr lang="da-DK"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B050"/>
                </a:solidFill>
              </a:rPr>
              <a:t>Sygehistorie 1 a</a:t>
            </a:r>
            <a:endParaRPr lang="da-DK" dirty="0">
              <a:solidFill>
                <a:srgbClr val="00B050"/>
              </a:solidFill>
            </a:endParaRPr>
          </a:p>
        </p:txBody>
      </p:sp>
      <p:sp>
        <p:nvSpPr>
          <p:cNvPr id="3" name="Pladsholder til indhold 2"/>
          <p:cNvSpPr>
            <a:spLocks noGrp="1"/>
          </p:cNvSpPr>
          <p:nvPr>
            <p:ph idx="1"/>
          </p:nvPr>
        </p:nvSpPr>
        <p:spPr/>
        <p:txBody>
          <a:bodyPr/>
          <a:lstStyle/>
          <a:p>
            <a:r>
              <a:rPr lang="da-DK" dirty="0" smtClean="0">
                <a:solidFill>
                  <a:srgbClr val="0070C0"/>
                </a:solidFill>
              </a:rPr>
              <a:t>Signe</a:t>
            </a:r>
          </a:p>
          <a:p>
            <a:r>
              <a:rPr lang="da-DK" sz="2000" dirty="0" smtClean="0"/>
              <a:t>Nr. 1, normal graviditet og fødsel, til terminen, FV 3770 g, FL 54 cm, HO 37 cm.</a:t>
            </a:r>
          </a:p>
          <a:p>
            <a:r>
              <a:rPr lang="da-DK" sz="2000" dirty="0" smtClean="0"/>
              <a:t>5 ugers us: 5070 g, 60 cm, H= 40,5 cm. Fin trivsel på amning, fin motorik, lidt svær at fastholde i blikket. Endnu ikke kontaktsmil.</a:t>
            </a:r>
          </a:p>
          <a:p>
            <a:r>
              <a:rPr lang="da-DK" sz="2000" dirty="0" smtClean="0"/>
              <a:t>6 uger: tk. Om smitteveje ved RS virus, råd og vejl.</a:t>
            </a:r>
          </a:p>
          <a:p>
            <a:r>
              <a:rPr lang="da-DK" sz="2000" dirty="0" smtClean="0"/>
              <a:t>5 mdr.us: Spiser godt, Glad, mor og sundhedsplejersken har snakket om evt. dårlig øjenkontakt, det venstre øje kan stå lidt uroligt. Kan ikke trille. Kommer ikke op i strakt arm i bugleje, med fin ko-kontraktion, får hovedet med. Normal hjerte-lungestetoskopi. 7300 g, 69 cm, 48 cm.</a:t>
            </a:r>
          </a:p>
          <a:p>
            <a:r>
              <a:rPr lang="da-DK" sz="2000" dirty="0" smtClean="0">
                <a:solidFill>
                  <a:srgbClr val="00B050"/>
                </a:solidFill>
              </a:rPr>
              <a:t>Problemer?</a:t>
            </a:r>
          </a:p>
          <a:p>
            <a:r>
              <a:rPr lang="da-DK" sz="2000" dirty="0" smtClean="0">
                <a:solidFill>
                  <a:srgbClr val="00B050"/>
                </a:solidFill>
              </a:rPr>
              <a:t>Hvad nu?</a:t>
            </a:r>
            <a:endParaRPr lang="da-DK" sz="2000" dirty="0">
              <a:solidFill>
                <a:srgbClr val="00B05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FF0000"/>
                </a:solidFill>
              </a:rPr>
              <a:t>Anmeldelse af vanrøgt 1</a:t>
            </a:r>
            <a:endParaRPr lang="da-DK" dirty="0">
              <a:solidFill>
                <a:srgbClr val="FF0000"/>
              </a:solidFill>
            </a:endParaRPr>
          </a:p>
        </p:txBody>
      </p:sp>
      <p:sp>
        <p:nvSpPr>
          <p:cNvPr id="3" name="Pladsholder til indhold 2"/>
          <p:cNvSpPr>
            <a:spLocks noGrp="1"/>
          </p:cNvSpPr>
          <p:nvPr>
            <p:ph idx="1"/>
          </p:nvPr>
        </p:nvSpPr>
        <p:spPr/>
        <p:txBody>
          <a:bodyPr>
            <a:normAutofit/>
          </a:bodyPr>
          <a:lstStyle/>
          <a:p>
            <a:pPr>
              <a:buNone/>
            </a:pPr>
            <a:r>
              <a:rPr lang="da-DK" dirty="0" smtClean="0"/>
              <a:t>	Enhver, der får kendskab til, at børn under 18 år lever under forhold, der er så dårlige såvel fysisk som psykisk, at </a:t>
            </a:r>
            <a:r>
              <a:rPr lang="da-DK" dirty="0" smtClean="0">
                <a:solidFill>
                  <a:srgbClr val="FF0000"/>
                </a:solidFill>
              </a:rPr>
              <a:t>man finder det uforsvarligt af hensyn til deres fortsatte udvikling</a:t>
            </a:r>
            <a:r>
              <a:rPr lang="da-DK" dirty="0" smtClean="0"/>
              <a:t>, har pligt til at anmelde dette til kommunalbestyrelsen. </a:t>
            </a:r>
          </a:p>
          <a:p>
            <a:pPr>
              <a:buNone/>
            </a:pPr>
            <a:r>
              <a:rPr lang="da-DK" dirty="0" smtClean="0"/>
              <a:t>	</a:t>
            </a:r>
            <a:r>
              <a:rPr lang="da-DK" sz="2400" dirty="0" smtClean="0">
                <a:solidFill>
                  <a:srgbClr val="0070C0"/>
                </a:solidFill>
              </a:rPr>
              <a:t>Dette kan ske ved at rette henvendelse til social- og sundhedsforvaltningen eller ved at skrive til kommunalbestyrelsen. Man kan vælge at være anonym. </a:t>
            </a:r>
            <a:endParaRPr lang="da-DK"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FF0000"/>
                </a:solidFill>
              </a:rPr>
              <a:t>Anmeldelse af vanrøgt 2</a:t>
            </a:r>
            <a:endParaRPr lang="da-DK" dirty="0">
              <a:solidFill>
                <a:srgbClr val="FF0000"/>
              </a:solidFill>
            </a:endParaRPr>
          </a:p>
        </p:txBody>
      </p:sp>
      <p:sp>
        <p:nvSpPr>
          <p:cNvPr id="3" name="Pladsholder til indhold 2"/>
          <p:cNvSpPr>
            <a:spLocks noGrp="1"/>
          </p:cNvSpPr>
          <p:nvPr>
            <p:ph idx="1"/>
          </p:nvPr>
        </p:nvSpPr>
        <p:spPr/>
        <p:txBody>
          <a:bodyPr>
            <a:normAutofit fontScale="92500" lnSpcReduction="20000"/>
          </a:bodyPr>
          <a:lstStyle/>
          <a:p>
            <a:pPr>
              <a:buNone/>
            </a:pPr>
            <a:r>
              <a:rPr lang="da-DK" dirty="0" smtClean="0"/>
              <a:t>	Der gælder særlig forpligtelse for f.eks. læger og andre, der bør have særlig indsigt i problemerne og deres betydning. </a:t>
            </a:r>
          </a:p>
          <a:p>
            <a:pPr>
              <a:buNone/>
            </a:pPr>
            <a:endParaRPr lang="da-DK" dirty="0" smtClean="0"/>
          </a:p>
          <a:p>
            <a:pPr>
              <a:buNone/>
            </a:pPr>
            <a:r>
              <a:rPr lang="da-DK" dirty="0" smtClean="0"/>
              <a:t>	</a:t>
            </a:r>
            <a:r>
              <a:rPr lang="da-DK" dirty="0" smtClean="0">
                <a:solidFill>
                  <a:srgbClr val="0070C0"/>
                </a:solidFill>
              </a:rPr>
              <a:t>Her kan det blive mere problematisk at få forældrenes samtykke. </a:t>
            </a:r>
          </a:p>
          <a:p>
            <a:pPr>
              <a:buNone/>
            </a:pPr>
            <a:endParaRPr lang="da-DK" dirty="0" smtClean="0">
              <a:solidFill>
                <a:srgbClr val="0070C0"/>
              </a:solidFill>
            </a:endParaRPr>
          </a:p>
          <a:p>
            <a:pPr>
              <a:buNone/>
            </a:pPr>
            <a:r>
              <a:rPr lang="da-DK" dirty="0" smtClean="0"/>
              <a:t>	1. Barnets tarv vejer tungest.</a:t>
            </a:r>
          </a:p>
          <a:p>
            <a:pPr>
              <a:buNone/>
            </a:pPr>
            <a:r>
              <a:rPr lang="da-DK" dirty="0" smtClean="0"/>
              <a:t>	2. Prøv at få samtykke</a:t>
            </a:r>
          </a:p>
          <a:p>
            <a:pPr>
              <a:buNone/>
            </a:pPr>
            <a:r>
              <a:rPr lang="da-DK" dirty="0" smtClean="0"/>
              <a:t>	3. Hvis ikke, så gælder punkt 1. </a:t>
            </a:r>
            <a:endParaRPr lang="da-DK"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B050"/>
                </a:solidFill>
              </a:rPr>
              <a:t>Sygehistorie 4 a</a:t>
            </a:r>
            <a:endParaRPr lang="da-DK" dirty="0">
              <a:solidFill>
                <a:srgbClr val="00B050"/>
              </a:solidFill>
            </a:endParaRPr>
          </a:p>
        </p:txBody>
      </p:sp>
      <p:sp>
        <p:nvSpPr>
          <p:cNvPr id="3" name="Pladsholder til indhold 2"/>
          <p:cNvSpPr>
            <a:spLocks noGrp="1"/>
          </p:cNvSpPr>
          <p:nvPr>
            <p:ph idx="1"/>
          </p:nvPr>
        </p:nvSpPr>
        <p:spPr/>
        <p:txBody>
          <a:bodyPr>
            <a:normAutofit fontScale="92500" lnSpcReduction="10000"/>
          </a:bodyPr>
          <a:lstStyle/>
          <a:p>
            <a:r>
              <a:rPr lang="da-DK" dirty="0" smtClean="0">
                <a:solidFill>
                  <a:srgbClr val="FF0000"/>
                </a:solidFill>
              </a:rPr>
              <a:t>Gitte 15 år</a:t>
            </a:r>
          </a:p>
          <a:p>
            <a:r>
              <a:rPr lang="da-DK" sz="2000" dirty="0" smtClean="0"/>
              <a:t>Henvendelse fra skolepsykolog: man er bekymret, der har været et møde på skolen med moderen. Trives ikke, vokser ikke, udvikler sig ikke, klarer sig dårligt i skolen, såvel fagligt som socialt. Klarer sig som en tiårig. Vægt 33 kg. Væksten stagneret for et år siden. Anoreksi? Moderens forslag er efterskole. Skolen synes, det er en dårlig ide. </a:t>
            </a:r>
          </a:p>
          <a:p>
            <a:r>
              <a:rPr lang="da-DK" sz="2000" dirty="0" smtClean="0"/>
              <a:t>Konsultation: Lille og bleg, moderen ligedan. Ikke symptomer på anoreksi. Må udredes for evt. somatisk årsag til vækstretardering. Henvises til praktiserende pædiater. Hvis der ikke findes somatisk årsag, må man overveje psykisk. </a:t>
            </a:r>
          </a:p>
          <a:p>
            <a:r>
              <a:rPr lang="da-DK" sz="2000" dirty="0" smtClean="0"/>
              <a:t>Efter 3 måneder: Notat fra pædiateren: Udredt. Problemer i hvert fald med væksthormon, tilrådet yderligere udredning på sygehus. Forældrene har meldt fra. Afsluttet pigen og sagt, at det er vigtigt, at hun udredes videre, og de må snakke med egen læge om det. </a:t>
            </a:r>
          </a:p>
          <a:p>
            <a:r>
              <a:rPr lang="da-DK" sz="2000" dirty="0" smtClean="0">
                <a:solidFill>
                  <a:srgbClr val="FF0000"/>
                </a:solidFill>
              </a:rPr>
              <a:t>Hvad nu?</a:t>
            </a:r>
            <a:endParaRPr lang="da-DK" sz="2000" dirty="0">
              <a:solidFill>
                <a:srgbClr val="FF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B050"/>
                </a:solidFill>
              </a:rPr>
              <a:t>Sygehistorie 4 b</a:t>
            </a:r>
            <a:endParaRPr lang="da-DK" dirty="0">
              <a:solidFill>
                <a:srgbClr val="00B050"/>
              </a:solidFill>
            </a:endParaRPr>
          </a:p>
        </p:txBody>
      </p:sp>
      <p:sp>
        <p:nvSpPr>
          <p:cNvPr id="3" name="Pladsholder til indhold 2"/>
          <p:cNvSpPr>
            <a:spLocks noGrp="1"/>
          </p:cNvSpPr>
          <p:nvPr>
            <p:ph idx="1"/>
          </p:nvPr>
        </p:nvSpPr>
        <p:spPr/>
        <p:txBody>
          <a:bodyPr>
            <a:normAutofit lnSpcReduction="10000"/>
          </a:bodyPr>
          <a:lstStyle/>
          <a:p>
            <a:r>
              <a:rPr lang="da-DK" dirty="0" smtClean="0">
                <a:solidFill>
                  <a:srgbClr val="FF0000"/>
                </a:solidFill>
              </a:rPr>
              <a:t>Gitte 15 år</a:t>
            </a:r>
          </a:p>
          <a:p>
            <a:r>
              <a:rPr lang="da-DK" sz="2000" dirty="0" smtClean="0"/>
              <a:t>Gitte er startet på efterskole. Ca. 80 km væk. Kommer over et år 4 gange i konsultationen, typisk fredag eftermiddag på vej hjem, med noget akut, ryg, tonsillit eller lign. Ny læge hver gang. </a:t>
            </a:r>
          </a:p>
          <a:p>
            <a:r>
              <a:rPr lang="da-DK" sz="2000" dirty="0" smtClean="0"/>
              <a:t>Ingen spørger til det med udredningen.</a:t>
            </a:r>
          </a:p>
          <a:p>
            <a:r>
              <a:rPr lang="da-DK" sz="2000" dirty="0" smtClean="0"/>
              <a:t>Ca. 15 mdr. efter afslutningen hos pædiateren ringer moderen en morgen og spørger, om man kan få p-piller, hvis man ikke har menstruation.</a:t>
            </a:r>
          </a:p>
          <a:p>
            <a:r>
              <a:rPr lang="da-DK" sz="2000" dirty="0" smtClean="0"/>
              <a:t>”Hva” tænker lægen. Hvad var det nu med den familie? Kigger tilbage, mens man snakker videre og finder notatet. Der aftales tid i konsultationen et par dage senere. </a:t>
            </a:r>
          </a:p>
          <a:p>
            <a:r>
              <a:rPr lang="da-DK" sz="2000" dirty="0" smtClean="0"/>
              <a:t>Kons: Samme vægt og højde som for 2 år siden, nu 16½ år gammel. Ikke menarche, ikke bryster. </a:t>
            </a:r>
          </a:p>
          <a:p>
            <a:r>
              <a:rPr lang="da-DK" sz="2000" dirty="0" smtClean="0">
                <a:solidFill>
                  <a:srgbClr val="FF0000"/>
                </a:solidFill>
              </a:rPr>
              <a:t>Hvad nu?</a:t>
            </a:r>
            <a:endParaRPr lang="da-DK" sz="2000" dirty="0">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B050"/>
                </a:solidFill>
              </a:rPr>
              <a:t>Sygehistorie 4 c</a:t>
            </a:r>
            <a:endParaRPr lang="da-DK" dirty="0">
              <a:solidFill>
                <a:srgbClr val="00B050"/>
              </a:solidFill>
            </a:endParaRPr>
          </a:p>
        </p:txBody>
      </p:sp>
      <p:sp>
        <p:nvSpPr>
          <p:cNvPr id="3" name="Pladsholder til indhold 2"/>
          <p:cNvSpPr>
            <a:spLocks noGrp="1"/>
          </p:cNvSpPr>
          <p:nvPr>
            <p:ph idx="1"/>
          </p:nvPr>
        </p:nvSpPr>
        <p:spPr/>
        <p:txBody>
          <a:bodyPr>
            <a:normAutofit lnSpcReduction="10000"/>
          </a:bodyPr>
          <a:lstStyle/>
          <a:p>
            <a:r>
              <a:rPr lang="da-DK" dirty="0" smtClean="0">
                <a:solidFill>
                  <a:srgbClr val="FF0000"/>
                </a:solidFill>
              </a:rPr>
              <a:t>Gitte 15 år</a:t>
            </a:r>
          </a:p>
          <a:p>
            <a:r>
              <a:rPr lang="da-DK" sz="2000" dirty="0" smtClean="0"/>
              <a:t>Pt. Henvises til udredning.</a:t>
            </a:r>
          </a:p>
          <a:p>
            <a:r>
              <a:rPr lang="da-DK" sz="2000" dirty="0" smtClean="0"/>
              <a:t>Få dage senere ptose, henvises akut til øjenafdeling.</a:t>
            </a:r>
          </a:p>
          <a:p>
            <a:r>
              <a:rPr lang="da-DK" sz="2000" dirty="0" smtClean="0"/>
              <a:t>Har en stor hypofysetumor. Længerevarende forløb med elektrolytforstyrrelser, kramper osv. efter operationen. Noget cerebralt skadet. Lever et godt, beskyttet liv i dag, 27 år gammel.</a:t>
            </a:r>
          </a:p>
          <a:p>
            <a:endParaRPr lang="da-DK" sz="2000" dirty="0" smtClean="0"/>
          </a:p>
          <a:p>
            <a:r>
              <a:rPr lang="da-DK" sz="2000" dirty="0" smtClean="0"/>
              <a:t>Mor klagede over os og pædiateren, vi have ikke fundet ud af, at hun var syg. </a:t>
            </a:r>
          </a:p>
          <a:p>
            <a:r>
              <a:rPr lang="da-DK" sz="2000" dirty="0" smtClean="0">
                <a:solidFill>
                  <a:srgbClr val="FF0000"/>
                </a:solidFill>
              </a:rPr>
              <a:t>Hvordan får man genoptaget kommunikationen derefter?</a:t>
            </a:r>
          </a:p>
          <a:p>
            <a:r>
              <a:rPr lang="da-DK" sz="2000" dirty="0" smtClean="0">
                <a:solidFill>
                  <a:srgbClr val="0070C0"/>
                </a:solidFill>
              </a:rPr>
              <a:t>Hvornår skal vi bekymre os nok til at overskride nogle grænser</a:t>
            </a:r>
          </a:p>
          <a:p>
            <a:pPr lvl="1"/>
            <a:r>
              <a:rPr lang="da-DK" sz="1600" dirty="0" smtClean="0">
                <a:solidFill>
                  <a:srgbClr val="0070C0"/>
                </a:solidFill>
              </a:rPr>
              <a:t>Selvom forældrene har et valg, også til at sige fra</a:t>
            </a:r>
          </a:p>
          <a:p>
            <a:pPr lvl="1"/>
            <a:r>
              <a:rPr lang="da-DK" sz="1600" dirty="0" smtClean="0">
                <a:solidFill>
                  <a:srgbClr val="0070C0"/>
                </a:solidFill>
              </a:rPr>
              <a:t>Selvom det er fredag eftermiddag, ekstra patient i en lang række</a:t>
            </a:r>
            <a:endParaRPr lang="da-DK" sz="1600" dirty="0">
              <a:solidFill>
                <a:srgbClr val="0070C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solidFill>
                  <a:srgbClr val="00B050"/>
                </a:solidFill>
              </a:rPr>
              <a:t>Kan man forebygge konflikter med forældrene?</a:t>
            </a:r>
            <a:endParaRPr lang="da-DK" dirty="0">
              <a:solidFill>
                <a:srgbClr val="00B050"/>
              </a:solidFill>
            </a:endParaRPr>
          </a:p>
        </p:txBody>
      </p:sp>
      <p:sp>
        <p:nvSpPr>
          <p:cNvPr id="3" name="Pladsholder til indhold 2"/>
          <p:cNvSpPr>
            <a:spLocks noGrp="1"/>
          </p:cNvSpPr>
          <p:nvPr>
            <p:ph idx="1"/>
          </p:nvPr>
        </p:nvSpPr>
        <p:spPr/>
        <p:txBody>
          <a:bodyPr>
            <a:normAutofit fontScale="92500" lnSpcReduction="10000"/>
          </a:bodyPr>
          <a:lstStyle/>
          <a:p>
            <a:pPr>
              <a:buNone/>
            </a:pPr>
            <a:r>
              <a:rPr lang="da-DK" dirty="0" smtClean="0"/>
              <a:t>Kommunikation</a:t>
            </a:r>
          </a:p>
          <a:p>
            <a:pPr>
              <a:buNone/>
            </a:pPr>
            <a:r>
              <a:rPr lang="da-DK" dirty="0" smtClean="0">
                <a:solidFill>
                  <a:srgbClr val="FF0000"/>
                </a:solidFill>
              </a:rPr>
              <a:t>Se bagom deres fremtoning</a:t>
            </a:r>
          </a:p>
          <a:p>
            <a:pPr>
              <a:buNone/>
            </a:pPr>
            <a:r>
              <a:rPr lang="da-DK" dirty="0" smtClean="0"/>
              <a:t>Vær oplysende tidligt</a:t>
            </a:r>
          </a:p>
          <a:p>
            <a:pPr>
              <a:buNone/>
            </a:pPr>
            <a:r>
              <a:rPr lang="da-DK" dirty="0" smtClean="0">
                <a:solidFill>
                  <a:srgbClr val="7030A0"/>
                </a:solidFill>
              </a:rPr>
              <a:t>Hav viden</a:t>
            </a:r>
          </a:p>
          <a:p>
            <a:pPr>
              <a:buNone/>
            </a:pPr>
            <a:r>
              <a:rPr lang="da-DK" dirty="0" smtClean="0"/>
              <a:t>Lær det kommunale personale at kende</a:t>
            </a:r>
          </a:p>
          <a:p>
            <a:pPr>
              <a:buNone/>
            </a:pPr>
            <a:r>
              <a:rPr lang="da-DK" dirty="0" smtClean="0">
                <a:solidFill>
                  <a:srgbClr val="0070C0"/>
                </a:solidFill>
              </a:rPr>
              <a:t>Præsenter kommunens hjælpeforanstaltninger</a:t>
            </a:r>
          </a:p>
          <a:p>
            <a:pPr>
              <a:buNone/>
            </a:pPr>
            <a:r>
              <a:rPr lang="da-DK" dirty="0" smtClean="0"/>
              <a:t>”Hvem kan hjælpe jer”</a:t>
            </a:r>
          </a:p>
          <a:p>
            <a:pPr>
              <a:buNone/>
            </a:pPr>
            <a:r>
              <a:rPr lang="da-DK" dirty="0" smtClean="0">
                <a:solidFill>
                  <a:srgbClr val="00B050"/>
                </a:solidFill>
              </a:rPr>
              <a:t>Netværksdannelse, erstatning for spontant socialt netværk (mødregrupper, klubber..)</a:t>
            </a:r>
          </a:p>
          <a:p>
            <a:pPr>
              <a:buNone/>
            </a:pPr>
            <a:endParaRPr lang="da-DK" dirty="0">
              <a:solidFill>
                <a:srgbClr val="00B05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B050"/>
                </a:solidFill>
              </a:rPr>
              <a:t>Lægens engagement</a:t>
            </a:r>
            <a:endParaRPr lang="da-DK" dirty="0">
              <a:solidFill>
                <a:srgbClr val="00B050"/>
              </a:solidFill>
            </a:endParaRPr>
          </a:p>
        </p:txBody>
      </p:sp>
      <p:sp>
        <p:nvSpPr>
          <p:cNvPr id="3" name="Pladsholder til indhold 2"/>
          <p:cNvSpPr>
            <a:spLocks noGrp="1"/>
          </p:cNvSpPr>
          <p:nvPr>
            <p:ph idx="1"/>
          </p:nvPr>
        </p:nvSpPr>
        <p:spPr/>
        <p:txBody>
          <a:bodyPr>
            <a:normAutofit lnSpcReduction="10000"/>
          </a:bodyPr>
          <a:lstStyle/>
          <a:p>
            <a:pPr>
              <a:buNone/>
            </a:pPr>
            <a:r>
              <a:rPr lang="da-DK" dirty="0" smtClean="0"/>
              <a:t>Frit efter Svend Heinild (om den gode socialpædiater): </a:t>
            </a:r>
          </a:p>
          <a:p>
            <a:pPr>
              <a:buNone/>
            </a:pPr>
            <a:endParaRPr lang="da-DK" dirty="0" smtClean="0"/>
          </a:p>
          <a:p>
            <a:pPr>
              <a:buNone/>
            </a:pPr>
            <a:r>
              <a:rPr lang="da-DK" dirty="0" smtClean="0">
                <a:solidFill>
                  <a:srgbClr val="FF0000"/>
                </a:solidFill>
              </a:rPr>
              <a:t>Hjælp den enkelte familie</a:t>
            </a:r>
          </a:p>
          <a:p>
            <a:pPr>
              <a:buNone/>
            </a:pPr>
            <a:endParaRPr lang="da-DK" dirty="0" smtClean="0">
              <a:solidFill>
                <a:srgbClr val="FF0000"/>
              </a:solidFill>
            </a:endParaRPr>
          </a:p>
          <a:p>
            <a:pPr>
              <a:buNone/>
            </a:pPr>
            <a:r>
              <a:rPr lang="da-DK" dirty="0" smtClean="0">
                <a:solidFill>
                  <a:srgbClr val="FF0000"/>
                </a:solidFill>
              </a:rPr>
              <a:t>Læg mærke til mønstre, indsaml viden</a:t>
            </a:r>
          </a:p>
          <a:p>
            <a:pPr>
              <a:buNone/>
            </a:pPr>
            <a:endParaRPr lang="da-DK" dirty="0" smtClean="0">
              <a:solidFill>
                <a:srgbClr val="FF0000"/>
              </a:solidFill>
            </a:endParaRPr>
          </a:p>
          <a:p>
            <a:pPr>
              <a:buNone/>
            </a:pPr>
            <a:r>
              <a:rPr lang="da-DK" dirty="0" smtClean="0">
                <a:solidFill>
                  <a:srgbClr val="FF0000"/>
                </a:solidFill>
              </a:rPr>
              <a:t>Deltag i den offentlige debat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En god bog</a:t>
            </a:r>
            <a:endParaRPr lang="da-DK" dirty="0"/>
          </a:p>
        </p:txBody>
      </p:sp>
      <p:sp>
        <p:nvSpPr>
          <p:cNvPr id="3" name="Pladsholder til indhold 2"/>
          <p:cNvSpPr>
            <a:spLocks noGrp="1"/>
          </p:cNvSpPr>
          <p:nvPr>
            <p:ph idx="1"/>
          </p:nvPr>
        </p:nvSpPr>
        <p:spPr/>
        <p:txBody>
          <a:bodyPr/>
          <a:lstStyle/>
          <a:p>
            <a:pPr>
              <a:buNone/>
            </a:pPr>
            <a:r>
              <a:rPr lang="da-DK" dirty="0" smtClean="0"/>
              <a:t>	</a:t>
            </a:r>
          </a:p>
          <a:p>
            <a:pPr>
              <a:buNone/>
            </a:pPr>
            <a:r>
              <a:rPr lang="da-DK" sz="3600" dirty="0" smtClean="0">
                <a:solidFill>
                  <a:srgbClr val="00B050"/>
                </a:solidFill>
              </a:rPr>
              <a:t>	”BØRN OG DEN NYE SOCIALE ARV”</a:t>
            </a:r>
          </a:p>
          <a:p>
            <a:pPr>
              <a:buNone/>
            </a:pPr>
            <a:r>
              <a:rPr lang="da-DK" dirty="0" smtClean="0"/>
              <a:t>	</a:t>
            </a:r>
          </a:p>
          <a:p>
            <a:pPr>
              <a:buNone/>
            </a:pPr>
            <a:r>
              <a:rPr lang="da-DK" dirty="0" smtClean="0"/>
              <a:t>	Vagn Christensen og Anne Brockenhuus-Schack.</a:t>
            </a:r>
          </a:p>
          <a:p>
            <a:pPr>
              <a:buNone/>
            </a:pPr>
            <a:r>
              <a:rPr lang="da-DK" dirty="0" smtClean="0"/>
              <a:t>	Forlaget Fremad 1997. </a:t>
            </a:r>
          </a:p>
          <a:p>
            <a:pPr>
              <a:buNone/>
            </a:pPr>
            <a:endParaRPr lang="da-DK"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Lægens professionelle netværk 1</a:t>
            </a:r>
            <a:endParaRPr lang="da-DK" dirty="0">
              <a:solidFill>
                <a:srgbClr val="0070C0"/>
              </a:solidFill>
            </a:endParaRPr>
          </a:p>
        </p:txBody>
      </p:sp>
      <p:pic>
        <p:nvPicPr>
          <p:cNvPr id="1026" name="Picture 2" descr="C:\Documents and Settings\admin\Lokale indstillinger\Temporary Internet Files\Content.IE5\4PW3QMQ8\MPj04091290000[1].jpg"/>
          <p:cNvPicPr>
            <a:picLocks noGrp="1" noChangeAspect="1" noChangeArrowheads="1"/>
          </p:cNvPicPr>
          <p:nvPr>
            <p:ph sz="half" idx="1"/>
          </p:nvPr>
        </p:nvPicPr>
        <p:blipFill>
          <a:blip r:embed="rId2" cstate="print"/>
          <a:stretch>
            <a:fillRect/>
          </a:stretch>
        </p:blipFill>
        <p:spPr bwMode="auto">
          <a:xfrm>
            <a:off x="971529" y="1600200"/>
            <a:ext cx="3009942" cy="452596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Pladsholder til indhold 4"/>
          <p:cNvSpPr>
            <a:spLocks noGrp="1"/>
          </p:cNvSpPr>
          <p:nvPr>
            <p:ph sz="half" idx="2"/>
          </p:nvPr>
        </p:nvSpPr>
        <p:spPr/>
        <p:txBody>
          <a:bodyPr>
            <a:normAutofit fontScale="92500" lnSpcReduction="20000"/>
          </a:bodyPr>
          <a:lstStyle/>
          <a:p>
            <a:pPr>
              <a:buNone/>
            </a:pPr>
            <a:r>
              <a:rPr lang="da-DK" sz="2000" dirty="0" smtClean="0"/>
              <a:t>Sundhedsplejerske</a:t>
            </a:r>
          </a:p>
          <a:p>
            <a:pPr>
              <a:buNone/>
            </a:pPr>
            <a:r>
              <a:rPr lang="da-DK" sz="2000" dirty="0" smtClean="0"/>
              <a:t>Børneforvaltningen i kommunen</a:t>
            </a:r>
          </a:p>
          <a:p>
            <a:pPr>
              <a:buNone/>
            </a:pPr>
            <a:r>
              <a:rPr lang="da-DK" sz="2000" dirty="0" smtClean="0"/>
              <a:t>	- psykologer</a:t>
            </a:r>
          </a:p>
          <a:p>
            <a:pPr>
              <a:buNone/>
            </a:pPr>
            <a:r>
              <a:rPr lang="da-DK" sz="2000" dirty="0" smtClean="0"/>
              <a:t>	- fysioterapeuter</a:t>
            </a:r>
          </a:p>
          <a:p>
            <a:pPr>
              <a:buNone/>
            </a:pPr>
            <a:r>
              <a:rPr lang="da-DK" sz="2000" dirty="0" smtClean="0"/>
              <a:t>	- socialrådgivere</a:t>
            </a:r>
          </a:p>
          <a:p>
            <a:pPr>
              <a:buNone/>
            </a:pPr>
            <a:r>
              <a:rPr lang="da-DK" sz="2000" dirty="0" smtClean="0"/>
              <a:t>	- gadearbejdere</a:t>
            </a:r>
          </a:p>
          <a:p>
            <a:pPr>
              <a:buNone/>
            </a:pPr>
            <a:r>
              <a:rPr lang="da-DK" sz="2000" dirty="0" smtClean="0"/>
              <a:t>Institutioner</a:t>
            </a:r>
          </a:p>
          <a:p>
            <a:pPr>
              <a:buNone/>
            </a:pPr>
            <a:r>
              <a:rPr lang="da-DK" sz="2000" dirty="0" smtClean="0"/>
              <a:t>	- dagpleje</a:t>
            </a:r>
          </a:p>
          <a:p>
            <a:pPr>
              <a:buNone/>
            </a:pPr>
            <a:r>
              <a:rPr lang="da-DK" sz="2000" dirty="0" smtClean="0"/>
              <a:t>	- børneinstitutioner</a:t>
            </a:r>
          </a:p>
          <a:p>
            <a:pPr>
              <a:buNone/>
            </a:pPr>
            <a:r>
              <a:rPr lang="da-DK" sz="2000" dirty="0" smtClean="0"/>
              <a:t>	- skoler</a:t>
            </a:r>
          </a:p>
          <a:p>
            <a:pPr>
              <a:buNone/>
            </a:pPr>
            <a:r>
              <a:rPr lang="da-DK" sz="2000" dirty="0" smtClean="0"/>
              <a:t>Speciallæger</a:t>
            </a:r>
          </a:p>
          <a:p>
            <a:pPr>
              <a:buNone/>
            </a:pPr>
            <a:r>
              <a:rPr lang="da-DK" sz="2000" dirty="0" smtClean="0"/>
              <a:t>	- sygehuse</a:t>
            </a:r>
          </a:p>
          <a:p>
            <a:pPr>
              <a:buNone/>
            </a:pPr>
            <a:r>
              <a:rPr lang="da-DK" sz="2000" dirty="0" smtClean="0"/>
              <a:t>	- praksis</a:t>
            </a:r>
          </a:p>
          <a:p>
            <a:pPr>
              <a:buNone/>
            </a:pPr>
            <a:r>
              <a:rPr lang="da-DK" sz="2000" dirty="0" smtClean="0"/>
              <a:t>SSP</a:t>
            </a:r>
          </a:p>
          <a:p>
            <a:pPr>
              <a:buNone/>
            </a:pPr>
            <a:r>
              <a:rPr lang="da-DK" sz="2000" dirty="0" smtClean="0"/>
              <a:t>Videnscentre</a:t>
            </a:r>
            <a:endParaRPr lang="da-DK" sz="2000" dirty="0"/>
          </a:p>
        </p:txBody>
      </p:sp>
      <p:sp>
        <p:nvSpPr>
          <p:cNvPr id="6" name="Smilende ansigt 5"/>
          <p:cNvSpPr/>
          <p:nvPr/>
        </p:nvSpPr>
        <p:spPr>
          <a:xfrm>
            <a:off x="-571536" y="1500174"/>
            <a:ext cx="71438" cy="1928826"/>
          </a:xfrm>
          <a:prstGeom prst="smileyFace">
            <a:avLst/>
          </a:prstGeom>
        </p:spPr>
        <p:style>
          <a:lnRef idx="1">
            <a:schemeClr val="accent1"/>
          </a:lnRef>
          <a:fillRef idx="0">
            <a:schemeClr val="accent1"/>
          </a:fillRef>
          <a:effectRef idx="0">
            <a:schemeClr val="accent1"/>
          </a:effectRef>
          <a:fontRef idx="minor">
            <a:schemeClr val="tx1"/>
          </a:fontRef>
        </p:style>
        <p:txBody>
          <a:bodyPr rtlCol="0" anchor="ct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da-DK"/>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smtClean="0">
                <a:solidFill>
                  <a:srgbClr val="0070C0"/>
                </a:solidFill>
              </a:rPr>
              <a:t>Lægens professionelle netværk 2</a:t>
            </a:r>
            <a:endParaRPr lang="da-DK" dirty="0">
              <a:solidFill>
                <a:srgbClr val="0070C0"/>
              </a:solidFill>
            </a:endParaRPr>
          </a:p>
        </p:txBody>
      </p:sp>
      <p:sp>
        <p:nvSpPr>
          <p:cNvPr id="6" name="Pladsholder til indhold 5"/>
          <p:cNvSpPr>
            <a:spLocks noGrp="1"/>
          </p:cNvSpPr>
          <p:nvPr>
            <p:ph idx="1"/>
          </p:nvPr>
        </p:nvSpPr>
        <p:spPr/>
        <p:txBody>
          <a:bodyPr>
            <a:normAutofit lnSpcReduction="10000"/>
          </a:bodyPr>
          <a:lstStyle/>
          <a:p>
            <a:r>
              <a:rPr lang="da-DK" dirty="0" smtClean="0"/>
              <a:t>Sagssamarbejde</a:t>
            </a:r>
          </a:p>
          <a:p>
            <a:r>
              <a:rPr lang="da-DK" dirty="0" smtClean="0"/>
              <a:t>Tværfagligt samarbejde</a:t>
            </a:r>
          </a:p>
          <a:p>
            <a:pPr>
              <a:buNone/>
            </a:pPr>
            <a:r>
              <a:rPr lang="da-DK" dirty="0" smtClean="0">
                <a:solidFill>
                  <a:srgbClr val="FF0000"/>
                </a:solidFill>
              </a:rPr>
              <a:t>Er der forskel?</a:t>
            </a:r>
          </a:p>
          <a:p>
            <a:pPr>
              <a:buNone/>
            </a:pPr>
            <a:r>
              <a:rPr lang="da-DK" dirty="0" smtClean="0">
                <a:solidFill>
                  <a:srgbClr val="FF0000"/>
                </a:solidFill>
              </a:rPr>
              <a:t>Hvad er vores ambitioner?</a:t>
            </a:r>
          </a:p>
          <a:p>
            <a:pPr>
              <a:buNone/>
            </a:pPr>
            <a:r>
              <a:rPr lang="da-DK" dirty="0" smtClean="0">
                <a:solidFill>
                  <a:srgbClr val="00B050"/>
                </a:solidFill>
              </a:rPr>
              <a:t>Mit forslag er</a:t>
            </a:r>
          </a:p>
          <a:p>
            <a:pPr>
              <a:buFontTx/>
              <a:buChar char="-"/>
            </a:pPr>
            <a:r>
              <a:rPr lang="da-DK" dirty="0" smtClean="0">
                <a:solidFill>
                  <a:srgbClr val="00B050"/>
                </a:solidFill>
              </a:rPr>
              <a:t>Vær nysgerrige, forhør jer, godt og skidt, der hvor I er, deltag i møder</a:t>
            </a:r>
          </a:p>
          <a:p>
            <a:pPr>
              <a:buFontTx/>
              <a:buChar char="-"/>
            </a:pPr>
            <a:r>
              <a:rPr lang="da-DK" dirty="0" smtClean="0">
                <a:solidFill>
                  <a:srgbClr val="00B050"/>
                </a:solidFill>
              </a:rPr>
              <a:t>Overvej, hvad I selv vil engang</a:t>
            </a:r>
            <a:endParaRPr lang="da-DK" dirty="0">
              <a:solidFill>
                <a:srgbClr val="00B05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B050"/>
                </a:solidFill>
              </a:rPr>
              <a:t>Sygehistorie 1 b</a:t>
            </a:r>
            <a:endParaRPr lang="da-DK" dirty="0">
              <a:solidFill>
                <a:srgbClr val="00B050"/>
              </a:solidFill>
            </a:endParaRPr>
          </a:p>
        </p:txBody>
      </p:sp>
      <p:sp>
        <p:nvSpPr>
          <p:cNvPr id="3" name="Pladsholder til indhold 2"/>
          <p:cNvSpPr>
            <a:spLocks noGrp="1"/>
          </p:cNvSpPr>
          <p:nvPr>
            <p:ph idx="1"/>
          </p:nvPr>
        </p:nvSpPr>
        <p:spPr/>
        <p:txBody>
          <a:bodyPr/>
          <a:lstStyle/>
          <a:p>
            <a:r>
              <a:rPr lang="da-DK" dirty="0" smtClean="0">
                <a:solidFill>
                  <a:srgbClr val="0070C0"/>
                </a:solidFill>
              </a:rPr>
              <a:t>Signe</a:t>
            </a:r>
          </a:p>
          <a:p>
            <a:r>
              <a:rPr lang="da-DK" sz="2000" dirty="0" smtClean="0"/>
              <a:t>Der er antydet solnedgangsblik</a:t>
            </a:r>
          </a:p>
          <a:p>
            <a:r>
              <a:rPr lang="da-DK" sz="2000" dirty="0" smtClean="0"/>
              <a:t>Vægten er 0 SD, længden er steget fra +1 SD til +2 SD. HO er steget fra </a:t>
            </a:r>
          </a:p>
          <a:p>
            <a:pPr>
              <a:buNone/>
            </a:pPr>
            <a:r>
              <a:rPr lang="da-DK" sz="2000" dirty="0" smtClean="0"/>
              <a:t>	+3 SD ved fødslen til nu ca. +6 SD.</a:t>
            </a:r>
          </a:p>
          <a:p>
            <a:endParaRPr lang="da-DK" sz="2000" dirty="0" smtClean="0"/>
          </a:p>
          <a:p>
            <a:r>
              <a:rPr lang="da-DK" sz="2000" dirty="0" smtClean="0"/>
              <a:t>Hvad nu?</a:t>
            </a:r>
          </a:p>
          <a:p>
            <a:r>
              <a:rPr lang="da-DK" sz="2000" dirty="0" smtClean="0"/>
              <a:t>Hvad kan det dreje sig om?</a:t>
            </a:r>
          </a:p>
          <a:p>
            <a:r>
              <a:rPr lang="da-DK" sz="2000" dirty="0" smtClean="0"/>
              <a:t>Hvad skal der ske?</a:t>
            </a:r>
          </a:p>
          <a:p>
            <a:r>
              <a:rPr lang="da-DK" sz="2000" dirty="0" smtClean="0"/>
              <a:t>Hvad vil du sige til forældrene?</a:t>
            </a:r>
            <a:endParaRPr lang="da-DK" sz="2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Sygehistorie 5 a</a:t>
            </a:r>
            <a:endParaRPr lang="da-DK" dirty="0">
              <a:solidFill>
                <a:srgbClr val="0070C0"/>
              </a:solidFill>
            </a:endParaRPr>
          </a:p>
        </p:txBody>
      </p:sp>
      <p:sp>
        <p:nvSpPr>
          <p:cNvPr id="3" name="Pladsholder til indhold 2"/>
          <p:cNvSpPr>
            <a:spLocks noGrp="1"/>
          </p:cNvSpPr>
          <p:nvPr>
            <p:ph idx="1"/>
          </p:nvPr>
        </p:nvSpPr>
        <p:spPr/>
        <p:txBody>
          <a:bodyPr>
            <a:normAutofit lnSpcReduction="10000"/>
          </a:bodyPr>
          <a:lstStyle/>
          <a:p>
            <a:r>
              <a:rPr lang="da-DK" dirty="0" smtClean="0">
                <a:solidFill>
                  <a:srgbClr val="FF0000"/>
                </a:solidFill>
              </a:rPr>
              <a:t>Rasmus</a:t>
            </a:r>
          </a:p>
          <a:p>
            <a:r>
              <a:rPr lang="da-DK" sz="2000" dirty="0" smtClean="0"/>
              <a:t>Nr. 3 af 3. Mor alene, chauffør, nu FTP. </a:t>
            </a:r>
          </a:p>
          <a:p>
            <a:r>
              <a:rPr lang="da-DK" sz="2000" dirty="0" smtClean="0"/>
              <a:t>Genert, meget genert dreng. </a:t>
            </a:r>
          </a:p>
          <a:p>
            <a:r>
              <a:rPr lang="da-DK" sz="2000" dirty="0" smtClean="0"/>
              <a:t>Indlagt ca. 5 år gammel med torticollis. Medfødt misdannelse cerv.col. </a:t>
            </a:r>
          </a:p>
          <a:p>
            <a:r>
              <a:rPr lang="da-DK" sz="2000" dirty="0" smtClean="0"/>
              <a:t>12 år gl. på Julemærkehjem, overvægt, har haft enuresis noct. </a:t>
            </a:r>
          </a:p>
          <a:p>
            <a:r>
              <a:rPr lang="da-DK" sz="2000" dirty="0" smtClean="0"/>
              <a:t>18 år gl. Klarede 9.klasse, startet på teknisk skole, det gik ikke. Nu på produktionsskole, bor hos søster. Måske rigeligt alkohol. </a:t>
            </a:r>
          </a:p>
          <a:p>
            <a:r>
              <a:rPr lang="da-DK" sz="2000" dirty="0" smtClean="0"/>
              <a:t>18½ år: Mor bekymrer sig, han har altid været meget nervøs ved udfordringer, genert, skal være meget tryg for at sige noget. </a:t>
            </a:r>
          </a:p>
          <a:p>
            <a:r>
              <a:rPr lang="da-DK" sz="2000" dirty="0" smtClean="0"/>
              <a:t>Næsten 19 år: Mor ringer, om indbrud i hendes bil, nogle våben der, politiet indblandet. Han tager kokain, amfetamin og hash, har det rigtigt skidt.</a:t>
            </a:r>
          </a:p>
          <a:p>
            <a:r>
              <a:rPr lang="da-DK" sz="2000" dirty="0" smtClean="0">
                <a:solidFill>
                  <a:srgbClr val="FF0000"/>
                </a:solidFill>
              </a:rPr>
              <a:t>HVAD NU?</a:t>
            </a:r>
            <a:endParaRPr lang="da-DK" sz="2000" dirty="0">
              <a:solidFill>
                <a:srgbClr val="FF00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Sygehistorie 5 b</a:t>
            </a:r>
            <a:endParaRPr lang="da-DK" dirty="0">
              <a:solidFill>
                <a:srgbClr val="0070C0"/>
              </a:solidFill>
            </a:endParaRPr>
          </a:p>
        </p:txBody>
      </p:sp>
      <p:sp>
        <p:nvSpPr>
          <p:cNvPr id="3" name="Pladsholder til indhold 2"/>
          <p:cNvSpPr>
            <a:spLocks noGrp="1"/>
          </p:cNvSpPr>
          <p:nvPr>
            <p:ph idx="1"/>
          </p:nvPr>
        </p:nvSpPr>
        <p:spPr/>
        <p:txBody>
          <a:bodyPr>
            <a:normAutofit lnSpcReduction="10000"/>
          </a:bodyPr>
          <a:lstStyle/>
          <a:p>
            <a:r>
              <a:rPr lang="da-DK" dirty="0" smtClean="0">
                <a:solidFill>
                  <a:srgbClr val="FF0000"/>
                </a:solidFill>
              </a:rPr>
              <a:t>Rasmus</a:t>
            </a:r>
          </a:p>
          <a:p>
            <a:r>
              <a:rPr lang="da-DK" sz="2000" dirty="0" smtClean="0"/>
              <a:t>Samtale samme dag. Mor er med. </a:t>
            </a:r>
          </a:p>
          <a:p>
            <a:r>
              <a:rPr lang="da-DK" sz="2000" dirty="0" smtClean="0"/>
              <a:t>Bange for nyt, for krav som voksen, ikke god nok. </a:t>
            </a:r>
          </a:p>
          <a:p>
            <a:r>
              <a:rPr lang="da-DK" sz="2000" dirty="0" smtClean="0"/>
              <a:t>Hash startet 13 år gl. Det hjalp på det dårlige humør.</a:t>
            </a:r>
          </a:p>
          <a:p>
            <a:r>
              <a:rPr lang="da-DK" sz="2000" dirty="0" smtClean="0"/>
              <a:t>Exstacy helt godt, havde 3 ”bad trips”, stoppede så med det. </a:t>
            </a:r>
          </a:p>
          <a:p>
            <a:r>
              <a:rPr lang="da-DK" sz="2000" dirty="0" smtClean="0"/>
              <a:t>Amfetamin hjælper rigtigt godt, men han har det skidt dagen efter. </a:t>
            </a:r>
          </a:p>
          <a:p>
            <a:r>
              <a:rPr lang="da-DK" sz="2000" dirty="0" smtClean="0"/>
              <a:t>½ år tiltagende bange.</a:t>
            </a:r>
          </a:p>
          <a:p>
            <a:r>
              <a:rPr lang="da-DK" sz="2000" dirty="0" smtClean="0"/>
              <a:t>Folk griner af ham.</a:t>
            </a:r>
          </a:p>
          <a:p>
            <a:r>
              <a:rPr lang="da-DK" sz="2000" dirty="0" smtClean="0"/>
              <a:t>Korte synshallucinationer.</a:t>
            </a:r>
          </a:p>
          <a:p>
            <a:r>
              <a:rPr lang="da-DK" sz="2000" dirty="0" smtClean="0"/>
              <a:t>Træt, men det kører i hovedet.</a:t>
            </a:r>
          </a:p>
          <a:p>
            <a:r>
              <a:rPr lang="da-DK" sz="2000" dirty="0" smtClean="0"/>
              <a:t>Kan ikke sove.</a:t>
            </a:r>
          </a:p>
          <a:p>
            <a:r>
              <a:rPr lang="da-DK" sz="2000" dirty="0" smtClean="0">
                <a:solidFill>
                  <a:srgbClr val="FF0000"/>
                </a:solidFill>
              </a:rPr>
              <a:t>Kan og vil du hjælpe Rasmus, og hvordan?</a:t>
            </a:r>
            <a:endParaRPr lang="da-DK" sz="2000" dirty="0">
              <a:solidFill>
                <a:srgbClr val="FF00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Sygehistorie 5 c</a:t>
            </a:r>
            <a:endParaRPr lang="da-DK" dirty="0">
              <a:solidFill>
                <a:srgbClr val="0070C0"/>
              </a:solidFill>
            </a:endParaRPr>
          </a:p>
        </p:txBody>
      </p:sp>
      <p:sp>
        <p:nvSpPr>
          <p:cNvPr id="3" name="Pladsholder til indhold 2"/>
          <p:cNvSpPr>
            <a:spLocks noGrp="1"/>
          </p:cNvSpPr>
          <p:nvPr>
            <p:ph sz="half" idx="1"/>
          </p:nvPr>
        </p:nvSpPr>
        <p:spPr/>
        <p:txBody>
          <a:bodyPr>
            <a:normAutofit fontScale="92500" lnSpcReduction="10000"/>
          </a:bodyPr>
          <a:lstStyle/>
          <a:p>
            <a:r>
              <a:rPr lang="da-DK" sz="3000" dirty="0" smtClean="0">
                <a:solidFill>
                  <a:srgbClr val="FF0000"/>
                </a:solidFill>
              </a:rPr>
              <a:t>Rasmus</a:t>
            </a:r>
          </a:p>
          <a:p>
            <a:pPr>
              <a:buNone/>
            </a:pPr>
            <a:endParaRPr lang="da-DK" sz="2000" dirty="0" smtClean="0"/>
          </a:p>
          <a:p>
            <a:r>
              <a:rPr lang="da-DK" sz="2000" dirty="0" smtClean="0"/>
              <a:t>Psykiske symptomer</a:t>
            </a:r>
          </a:p>
          <a:p>
            <a:endParaRPr lang="da-DK" sz="2000" dirty="0" smtClean="0"/>
          </a:p>
          <a:p>
            <a:r>
              <a:rPr lang="da-DK" sz="2000" dirty="0" smtClean="0"/>
              <a:t>Misbrug</a:t>
            </a:r>
          </a:p>
          <a:p>
            <a:endParaRPr lang="da-DK" sz="2000" dirty="0" smtClean="0"/>
          </a:p>
          <a:p>
            <a:r>
              <a:rPr lang="da-DK" sz="2000" dirty="0" smtClean="0"/>
              <a:t>Årsag / virkning</a:t>
            </a:r>
          </a:p>
          <a:p>
            <a:endParaRPr lang="da-DK" sz="2000" dirty="0" smtClean="0"/>
          </a:p>
          <a:p>
            <a:r>
              <a:rPr lang="da-DK" sz="2000" dirty="0" smtClean="0"/>
              <a:t>Præmorbid psyke</a:t>
            </a:r>
          </a:p>
          <a:p>
            <a:endParaRPr lang="da-DK" sz="2000" dirty="0" smtClean="0"/>
          </a:p>
          <a:p>
            <a:r>
              <a:rPr lang="da-DK" sz="2000" dirty="0" smtClean="0"/>
              <a:t>Sociale problemer</a:t>
            </a:r>
          </a:p>
        </p:txBody>
      </p:sp>
      <p:sp>
        <p:nvSpPr>
          <p:cNvPr id="4" name="Pladsholder til indhold 3"/>
          <p:cNvSpPr>
            <a:spLocks noGrp="1"/>
          </p:cNvSpPr>
          <p:nvPr>
            <p:ph sz="half" idx="2"/>
          </p:nvPr>
        </p:nvSpPr>
        <p:spPr/>
        <p:txBody>
          <a:bodyPr>
            <a:normAutofit fontScale="92500" lnSpcReduction="10000"/>
          </a:bodyPr>
          <a:lstStyle/>
          <a:p>
            <a:r>
              <a:rPr lang="da-DK" sz="3000" dirty="0" smtClean="0">
                <a:solidFill>
                  <a:srgbClr val="00B050"/>
                </a:solidFill>
              </a:rPr>
              <a:t>Hvem</a:t>
            </a:r>
            <a:r>
              <a:rPr lang="da-DK" dirty="0" smtClean="0">
                <a:solidFill>
                  <a:srgbClr val="00B050"/>
                </a:solidFill>
              </a:rPr>
              <a:t> </a:t>
            </a:r>
            <a:r>
              <a:rPr lang="da-DK" sz="3000" dirty="0" smtClean="0">
                <a:solidFill>
                  <a:srgbClr val="00B050"/>
                </a:solidFill>
              </a:rPr>
              <a:t>hjælper</a:t>
            </a:r>
            <a:r>
              <a:rPr lang="da-DK" dirty="0" smtClean="0">
                <a:solidFill>
                  <a:srgbClr val="00B050"/>
                </a:solidFill>
              </a:rPr>
              <a:t>?</a:t>
            </a:r>
          </a:p>
          <a:p>
            <a:endParaRPr lang="da-DK" sz="2000" dirty="0" smtClean="0"/>
          </a:p>
          <a:p>
            <a:r>
              <a:rPr lang="da-DK" sz="2000" dirty="0" smtClean="0"/>
              <a:t>Familie</a:t>
            </a:r>
          </a:p>
          <a:p>
            <a:endParaRPr lang="da-DK" sz="2000" dirty="0" smtClean="0"/>
          </a:p>
          <a:p>
            <a:r>
              <a:rPr lang="da-DK" sz="2000" dirty="0" smtClean="0"/>
              <a:t>Psykiatrien</a:t>
            </a:r>
          </a:p>
          <a:p>
            <a:endParaRPr lang="da-DK" sz="2000" dirty="0" smtClean="0"/>
          </a:p>
          <a:p>
            <a:r>
              <a:rPr lang="da-DK" sz="2000" dirty="0" smtClean="0"/>
              <a:t>Misbrugsbehandling</a:t>
            </a:r>
          </a:p>
          <a:p>
            <a:endParaRPr lang="da-DK" sz="2000" dirty="0" smtClean="0"/>
          </a:p>
          <a:p>
            <a:r>
              <a:rPr lang="da-DK" sz="2000" dirty="0" smtClean="0"/>
              <a:t>Kommunen</a:t>
            </a:r>
          </a:p>
          <a:p>
            <a:endParaRPr lang="da-DK" sz="2000" dirty="0" smtClean="0"/>
          </a:p>
          <a:p>
            <a:r>
              <a:rPr lang="da-DK" sz="2000" dirty="0" smtClean="0"/>
              <a:t>Skolen</a:t>
            </a:r>
          </a:p>
          <a:p>
            <a:endParaRPr lang="da-DK" sz="2000" dirty="0" smtClean="0"/>
          </a:p>
          <a:p>
            <a:r>
              <a:rPr lang="da-DK" sz="2000" dirty="0" smtClean="0"/>
              <a:t>Lægen</a:t>
            </a:r>
          </a:p>
          <a:p>
            <a:endParaRPr lang="da-DK" sz="2000" dirty="0" smtClean="0"/>
          </a:p>
          <a:p>
            <a:endParaRPr lang="da-DK" sz="2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Sygehistorie 5 d</a:t>
            </a:r>
            <a:endParaRPr lang="da-DK" dirty="0">
              <a:solidFill>
                <a:srgbClr val="0070C0"/>
              </a:solidFill>
            </a:endParaRPr>
          </a:p>
        </p:txBody>
      </p:sp>
      <p:sp>
        <p:nvSpPr>
          <p:cNvPr id="5" name="Pladsholder til indhold 4"/>
          <p:cNvSpPr>
            <a:spLocks noGrp="1"/>
          </p:cNvSpPr>
          <p:nvPr>
            <p:ph idx="1"/>
          </p:nvPr>
        </p:nvSpPr>
        <p:spPr/>
        <p:txBody>
          <a:bodyPr/>
          <a:lstStyle/>
          <a:p>
            <a:r>
              <a:rPr lang="da-DK" dirty="0" smtClean="0">
                <a:solidFill>
                  <a:srgbClr val="FF0000"/>
                </a:solidFill>
              </a:rPr>
              <a:t>Rasmus</a:t>
            </a:r>
          </a:p>
          <a:p>
            <a:endParaRPr lang="da-DK" dirty="0" smtClean="0"/>
          </a:p>
          <a:p>
            <a:r>
              <a:rPr lang="da-DK" sz="2000" dirty="0" smtClean="0"/>
              <a:t>1 år senere, næsten 20 år gl.</a:t>
            </a:r>
          </a:p>
          <a:p>
            <a:r>
              <a:rPr lang="da-DK" sz="2000" dirty="0" smtClean="0"/>
              <a:t>Rådgivningscentret: </a:t>
            </a:r>
          </a:p>
          <a:p>
            <a:r>
              <a:rPr lang="da-DK" sz="2000" dirty="0" smtClean="0"/>
              <a:t>Ude af misbrug i mange måneder, tæt på, at ungdomspsykiatrien nu vil tage ham, har fået en tid.</a:t>
            </a:r>
          </a:p>
          <a:p>
            <a:r>
              <a:rPr lang="da-DK" sz="2000" dirty="0" smtClean="0"/>
              <a:t>Nu haft tilbagefald i en weekend, røget hash.</a:t>
            </a:r>
          </a:p>
          <a:p>
            <a:r>
              <a:rPr lang="da-DK" sz="2000" dirty="0" smtClean="0"/>
              <a:t>Medfører, at ungdomspsykiatrien ikke vil have ham, nu skal han være clean i et vist antal måneder igen. </a:t>
            </a:r>
            <a:endParaRPr lang="da-DK" sz="20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Sygehistorie 5 e</a:t>
            </a:r>
            <a:endParaRPr lang="da-DK" dirty="0">
              <a:solidFill>
                <a:srgbClr val="0070C0"/>
              </a:solidFill>
            </a:endParaRPr>
          </a:p>
        </p:txBody>
      </p:sp>
      <p:sp>
        <p:nvSpPr>
          <p:cNvPr id="3" name="Pladsholder til indhold 2"/>
          <p:cNvSpPr>
            <a:spLocks noGrp="1"/>
          </p:cNvSpPr>
          <p:nvPr>
            <p:ph idx="1"/>
          </p:nvPr>
        </p:nvSpPr>
        <p:spPr/>
        <p:txBody>
          <a:bodyPr/>
          <a:lstStyle/>
          <a:p>
            <a:r>
              <a:rPr lang="da-DK" dirty="0" smtClean="0">
                <a:solidFill>
                  <a:srgbClr val="FF0000"/>
                </a:solidFill>
              </a:rPr>
              <a:t>Rasmus</a:t>
            </a:r>
          </a:p>
          <a:p>
            <a:r>
              <a:rPr lang="da-DK" sz="2000" dirty="0" smtClean="0"/>
              <a:t>1 år senere, næsten 21 år gl.</a:t>
            </a:r>
          </a:p>
          <a:p>
            <a:r>
              <a:rPr lang="da-DK" sz="2000" dirty="0" smtClean="0"/>
              <a:t>Kommer i konsultationen: </a:t>
            </a:r>
          </a:p>
          <a:p>
            <a:r>
              <a:rPr lang="da-DK" sz="2000" dirty="0" smtClean="0"/>
              <a:t>Tankemylder.</a:t>
            </a:r>
          </a:p>
          <a:p>
            <a:r>
              <a:rPr lang="da-DK" sz="2000" dirty="0" smtClean="0"/>
              <a:t>Kan aflede sig med computer eller ved at være sammen med andre.</a:t>
            </a:r>
          </a:p>
          <a:p>
            <a:r>
              <a:rPr lang="da-DK" sz="2000" dirty="0" smtClean="0"/>
              <a:t>Stadig ikke i psykiatrisk regi.</a:t>
            </a:r>
          </a:p>
          <a:p>
            <a:r>
              <a:rPr lang="da-DK" sz="2000" dirty="0" smtClean="0"/>
              <a:t>Drøftes med psykiater</a:t>
            </a:r>
          </a:p>
          <a:p>
            <a:r>
              <a:rPr lang="da-DK" sz="2000" dirty="0" smtClean="0"/>
              <a:t>der foreslår seroquel</a:t>
            </a:r>
          </a:p>
          <a:p>
            <a:r>
              <a:rPr lang="da-DK" sz="2000" dirty="0" smtClean="0"/>
              <a:t>Og siger, at han kan henvises til ”tidligt interventionsteam”, hvis han bliver psykotisk. </a:t>
            </a:r>
          </a:p>
          <a:p>
            <a:endParaRPr lang="da-DK"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Sygehistorie 5 f</a:t>
            </a:r>
            <a:endParaRPr lang="da-DK" dirty="0">
              <a:solidFill>
                <a:srgbClr val="0070C0"/>
              </a:solidFill>
            </a:endParaRPr>
          </a:p>
        </p:txBody>
      </p:sp>
      <p:sp>
        <p:nvSpPr>
          <p:cNvPr id="3" name="Pladsholder til indhold 2"/>
          <p:cNvSpPr>
            <a:spLocks noGrp="1"/>
          </p:cNvSpPr>
          <p:nvPr>
            <p:ph idx="1"/>
          </p:nvPr>
        </p:nvSpPr>
        <p:spPr/>
        <p:txBody>
          <a:bodyPr/>
          <a:lstStyle/>
          <a:p>
            <a:r>
              <a:rPr lang="da-DK" dirty="0" smtClean="0">
                <a:solidFill>
                  <a:srgbClr val="FF0000"/>
                </a:solidFill>
              </a:rPr>
              <a:t>Rasmus</a:t>
            </a:r>
          </a:p>
          <a:p>
            <a:r>
              <a:rPr lang="da-DK" dirty="0" smtClean="0"/>
              <a:t>Nu 23 år. </a:t>
            </a:r>
          </a:p>
          <a:p>
            <a:r>
              <a:rPr lang="da-DK" dirty="0" smtClean="0"/>
              <a:t>Har fået stillet diagnosen mild skizofreni og er i behandling med risperdal og har det ret godt. Udviklet epilepsi. Lamictal. </a:t>
            </a:r>
          </a:p>
          <a:p>
            <a:r>
              <a:rPr lang="da-DK" dirty="0" smtClean="0"/>
              <a:t>Får førtidspension</a:t>
            </a:r>
          </a:p>
          <a:p>
            <a:r>
              <a:rPr lang="da-DK" dirty="0" smtClean="0"/>
              <a:t>Motionscenter, computerspil, klub for unge psykisk syge. </a:t>
            </a:r>
            <a:endParaRPr lang="da-DK"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smtClean="0">
                <a:solidFill>
                  <a:srgbClr val="00B050"/>
                </a:solidFill>
              </a:rPr>
              <a:t>Forebyggende sundhedsydelser 2</a:t>
            </a:r>
            <a:endParaRPr lang="da-DK" dirty="0">
              <a:solidFill>
                <a:srgbClr val="00B050"/>
              </a:solidFill>
            </a:endParaRPr>
          </a:p>
        </p:txBody>
      </p:sp>
      <p:sp>
        <p:nvSpPr>
          <p:cNvPr id="3" name="Pladsholder til indhold 2"/>
          <p:cNvSpPr>
            <a:spLocks noGrp="1"/>
          </p:cNvSpPr>
          <p:nvPr>
            <p:ph idx="1"/>
          </p:nvPr>
        </p:nvSpPr>
        <p:spPr/>
        <p:txBody>
          <a:bodyPr>
            <a:normAutofit/>
          </a:bodyPr>
          <a:lstStyle/>
          <a:p>
            <a:r>
              <a:rPr lang="da-DK" u="sng" dirty="0" smtClean="0"/>
              <a:t>Kommunens ansvar:</a:t>
            </a:r>
          </a:p>
          <a:p>
            <a:r>
              <a:rPr lang="da-DK" dirty="0" smtClean="0">
                <a:solidFill>
                  <a:srgbClr val="FF0000"/>
                </a:solidFill>
              </a:rPr>
              <a:t>Tværfaglig gruppe </a:t>
            </a:r>
          </a:p>
          <a:p>
            <a:pPr lvl="1"/>
            <a:r>
              <a:rPr lang="da-DK" dirty="0" smtClean="0"/>
              <a:t>Indsats over for børn med særlige behov</a:t>
            </a:r>
          </a:p>
          <a:p>
            <a:pPr lvl="1"/>
            <a:r>
              <a:rPr lang="da-DK" dirty="0" smtClean="0"/>
              <a:t>Der udpeges en tovholder for det enkelte barn</a:t>
            </a:r>
          </a:p>
          <a:p>
            <a:r>
              <a:rPr lang="da-DK" dirty="0" smtClean="0">
                <a:solidFill>
                  <a:srgbClr val="FF0000"/>
                </a:solidFill>
              </a:rPr>
              <a:t>Vejledning og rådgivning i institutioner/skoler</a:t>
            </a:r>
          </a:p>
          <a:p>
            <a:pPr lvl="1"/>
            <a:r>
              <a:rPr lang="da-DK" dirty="0" smtClean="0"/>
              <a:t>Om sundhed og trivsel</a:t>
            </a:r>
          </a:p>
          <a:p>
            <a:pPr lvl="1"/>
            <a:r>
              <a:rPr lang="da-DK" dirty="0" smtClean="0"/>
              <a:t>Vejledning omkring børn med særlige behov</a:t>
            </a:r>
          </a:p>
          <a:p>
            <a:r>
              <a:rPr lang="da-DK" dirty="0" smtClean="0">
                <a:solidFill>
                  <a:srgbClr val="FF0000"/>
                </a:solidFill>
              </a:rPr>
              <a:t>Koordinering af egen indsats med regionen</a:t>
            </a:r>
          </a:p>
          <a:p>
            <a:pPr lvl="1">
              <a:buNone/>
            </a:pPr>
            <a:endParaRPr lang="da-DK" dirty="0" smtClean="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smtClean="0">
                <a:solidFill>
                  <a:srgbClr val="00B050"/>
                </a:solidFill>
              </a:rPr>
              <a:t>Forebyggende sundhedsydelser 3</a:t>
            </a:r>
            <a:endParaRPr lang="da-DK" dirty="0">
              <a:solidFill>
                <a:srgbClr val="00B050"/>
              </a:solidFill>
            </a:endParaRPr>
          </a:p>
        </p:txBody>
      </p:sp>
      <p:sp>
        <p:nvSpPr>
          <p:cNvPr id="3" name="Pladsholder til indhold 2"/>
          <p:cNvSpPr>
            <a:spLocks noGrp="1"/>
          </p:cNvSpPr>
          <p:nvPr>
            <p:ph idx="1"/>
          </p:nvPr>
        </p:nvSpPr>
        <p:spPr/>
        <p:txBody>
          <a:bodyPr/>
          <a:lstStyle/>
          <a:p>
            <a:r>
              <a:rPr lang="da-DK" u="sng" dirty="0" smtClean="0"/>
              <a:t>Regionens ansvar:</a:t>
            </a:r>
          </a:p>
          <a:p>
            <a:r>
              <a:rPr lang="da-DK" dirty="0" smtClean="0">
                <a:solidFill>
                  <a:srgbClr val="0070C0"/>
                </a:solidFill>
              </a:rPr>
              <a:t>De 7 forebyggende </a:t>
            </a:r>
            <a:r>
              <a:rPr lang="da-DK" dirty="0" smtClean="0">
                <a:solidFill>
                  <a:srgbClr val="00B050"/>
                </a:solidFill>
              </a:rPr>
              <a:t>helbredsundersøgelser  </a:t>
            </a:r>
            <a:r>
              <a:rPr lang="da-DK" dirty="0" smtClean="0">
                <a:solidFill>
                  <a:srgbClr val="0070C0"/>
                </a:solidFill>
              </a:rPr>
              <a:t>(lægernes børneundersøgelser)</a:t>
            </a:r>
          </a:p>
          <a:p>
            <a:r>
              <a:rPr lang="da-DK" dirty="0" smtClean="0">
                <a:solidFill>
                  <a:srgbClr val="00B050"/>
                </a:solidFill>
              </a:rPr>
              <a:t>Vaccination</a:t>
            </a:r>
            <a:r>
              <a:rPr lang="da-DK" dirty="0" smtClean="0">
                <a:solidFill>
                  <a:srgbClr val="0070C0"/>
                </a:solidFill>
              </a:rPr>
              <a:t> mod visse sygdomme</a:t>
            </a:r>
          </a:p>
          <a:p>
            <a:r>
              <a:rPr lang="da-DK" dirty="0" smtClean="0">
                <a:solidFill>
                  <a:srgbClr val="00B050"/>
                </a:solidFill>
              </a:rPr>
              <a:t>Samarbejde</a:t>
            </a:r>
            <a:r>
              <a:rPr lang="da-DK" dirty="0" smtClean="0">
                <a:solidFill>
                  <a:srgbClr val="0070C0"/>
                </a:solidFill>
              </a:rPr>
              <a:t> med kommunen om indsatsen på sundhedsområdet, og om indsatsen for sammenhæng mellem tilgrænsende sundhedssektorer. </a:t>
            </a:r>
            <a:endParaRPr lang="da-DK" dirty="0">
              <a:solidFill>
                <a:srgbClr val="0070C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smtClean="0">
                <a:solidFill>
                  <a:srgbClr val="00B050"/>
                </a:solidFill>
              </a:rPr>
              <a:t>Forebyggende sundhedsydelser 4</a:t>
            </a:r>
            <a:endParaRPr lang="da-DK" dirty="0">
              <a:solidFill>
                <a:srgbClr val="00B050"/>
              </a:solidFill>
            </a:endParaRPr>
          </a:p>
        </p:txBody>
      </p:sp>
      <p:sp>
        <p:nvSpPr>
          <p:cNvPr id="3" name="Pladsholder til indhold 2"/>
          <p:cNvSpPr>
            <a:spLocks noGrp="1"/>
          </p:cNvSpPr>
          <p:nvPr>
            <p:ph idx="1"/>
          </p:nvPr>
        </p:nvSpPr>
        <p:spPr/>
        <p:txBody>
          <a:bodyPr>
            <a:normAutofit fontScale="92500" lnSpcReduction="20000"/>
          </a:bodyPr>
          <a:lstStyle/>
          <a:p>
            <a:r>
              <a:rPr lang="da-DK" dirty="0" smtClean="0"/>
              <a:t>Der står noget om, at den praktiserende bør følge op på udeblivelser. </a:t>
            </a:r>
          </a:p>
          <a:p>
            <a:pPr lvl="1"/>
            <a:r>
              <a:rPr lang="da-DK" dirty="0" smtClean="0"/>
              <a:t>Gør vi det?</a:t>
            </a:r>
          </a:p>
          <a:p>
            <a:pPr lvl="1"/>
            <a:r>
              <a:rPr lang="da-DK" dirty="0" smtClean="0"/>
              <a:t>Hvordan kunne man gøre det?</a:t>
            </a:r>
          </a:p>
          <a:p>
            <a:endParaRPr lang="da-DK" dirty="0" smtClean="0"/>
          </a:p>
          <a:p>
            <a:r>
              <a:rPr lang="da-DK" dirty="0" smtClean="0">
                <a:solidFill>
                  <a:srgbClr val="0070C0"/>
                </a:solidFill>
              </a:rPr>
              <a:t>Søge samtykke til videregivelse af  relevante helbredsoplysninger mellem den praktiserende læge, den kommunale sundhedstjeneste og andre relevante sektorer inden for social- og sundhedsvæsen</a:t>
            </a:r>
          </a:p>
          <a:p>
            <a:pPr lvl="1"/>
            <a:r>
              <a:rPr lang="da-DK" dirty="0" smtClean="0">
                <a:solidFill>
                  <a:srgbClr val="0070C0"/>
                </a:solidFill>
              </a:rPr>
              <a:t>Hvordan?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Sygehistorie 2 </a:t>
            </a:r>
            <a:endParaRPr lang="da-DK" dirty="0">
              <a:solidFill>
                <a:srgbClr val="0070C0"/>
              </a:solidFill>
            </a:endParaRPr>
          </a:p>
        </p:txBody>
      </p:sp>
      <p:sp>
        <p:nvSpPr>
          <p:cNvPr id="3" name="Pladsholder til indhold 2"/>
          <p:cNvSpPr>
            <a:spLocks noGrp="1"/>
          </p:cNvSpPr>
          <p:nvPr>
            <p:ph idx="1"/>
          </p:nvPr>
        </p:nvSpPr>
        <p:spPr/>
        <p:txBody>
          <a:bodyPr>
            <a:normAutofit fontScale="92500" lnSpcReduction="20000"/>
          </a:bodyPr>
          <a:lstStyle/>
          <a:p>
            <a:pPr>
              <a:buNone/>
            </a:pPr>
            <a:r>
              <a:rPr lang="da-DK" dirty="0" smtClean="0">
                <a:solidFill>
                  <a:srgbClr val="00B050"/>
                </a:solidFill>
              </a:rPr>
              <a:t>Katrine</a:t>
            </a:r>
          </a:p>
          <a:p>
            <a:pPr>
              <a:buNone/>
            </a:pPr>
            <a:r>
              <a:rPr lang="da-DK" sz="2000" dirty="0" smtClean="0"/>
              <a:t>2.barn, født til tiden, FV 3900 g.</a:t>
            </a:r>
          </a:p>
          <a:p>
            <a:pPr>
              <a:buNone/>
            </a:pPr>
            <a:r>
              <a:rPr lang="da-DK" sz="2000" dirty="0" smtClean="0"/>
              <a:t>4 uger: Kons. Tæt i næsen.</a:t>
            </a:r>
          </a:p>
          <a:p>
            <a:pPr>
              <a:buNone/>
            </a:pPr>
            <a:r>
              <a:rPr lang="da-DK" sz="2000" dirty="0" smtClean="0"/>
              <a:t>8 uger: Kons. Lidt lille, foreslås kontakt med sundhedsplejersken.</a:t>
            </a:r>
          </a:p>
          <a:p>
            <a:pPr>
              <a:buNone/>
            </a:pPr>
            <a:r>
              <a:rPr lang="da-DK" sz="2000" dirty="0" smtClean="0"/>
              <a:t>3 mdr: Kons. Skrigeture efter længere søvn. Store gylp. Normal us. Ammes.</a:t>
            </a:r>
          </a:p>
          <a:p>
            <a:pPr>
              <a:buNone/>
            </a:pPr>
            <a:r>
              <a:rPr lang="da-DK" sz="2000" dirty="0" smtClean="0">
                <a:solidFill>
                  <a:srgbClr val="0070C0"/>
                </a:solidFill>
              </a:rPr>
              <a:t>3 mdr: tk. + 1 kg siden fødslen, vil ikke spise i eftermiddag, ikke diare eller opkastning.  Kons. samme dag. Mor tydeligt opkørt i tlf. </a:t>
            </a:r>
          </a:p>
          <a:p>
            <a:pPr>
              <a:buNone/>
            </a:pPr>
            <a:r>
              <a:rPr lang="da-DK" sz="2000" dirty="0" smtClean="0">
                <a:solidFill>
                  <a:srgbClr val="0070C0"/>
                </a:solidFill>
              </a:rPr>
              <a:t>Kons: Vil hverken have flaske eller bryst. Vægt 5120, for en uge siden 5150. Kvik og sulten. Vægt efter måltid 5220. </a:t>
            </a:r>
          </a:p>
          <a:p>
            <a:pPr>
              <a:buNone/>
            </a:pPr>
            <a:r>
              <a:rPr lang="da-DK" sz="2000" dirty="0" smtClean="0">
                <a:solidFill>
                  <a:srgbClr val="0070C0"/>
                </a:solidFill>
              </a:rPr>
              <a:t>Sundhedsplejersken: Lidt problemer med vægten, ellers normal pige. </a:t>
            </a:r>
          </a:p>
          <a:p>
            <a:pPr>
              <a:buNone/>
            </a:pPr>
            <a:r>
              <a:rPr lang="da-DK" sz="2000" dirty="0" smtClean="0"/>
              <a:t>4 mdr: Kons. Hoste. Ikke anmærkning om us. </a:t>
            </a:r>
          </a:p>
          <a:p>
            <a:pPr>
              <a:buNone/>
            </a:pPr>
            <a:r>
              <a:rPr lang="da-DK" sz="2000" dirty="0" smtClean="0"/>
              <a:t>4½ mdr: tk. Sundh.pl: V.5650, tabt lidt, ikke gerne spise, ellers glad.</a:t>
            </a:r>
          </a:p>
          <a:p>
            <a:pPr>
              <a:buNone/>
            </a:pPr>
            <a:endParaRPr lang="da-DK" sz="2000" dirty="0" smtClean="0"/>
          </a:p>
          <a:p>
            <a:pPr>
              <a:buNone/>
            </a:pPr>
            <a:r>
              <a:rPr lang="da-DK" sz="2000" dirty="0" smtClean="0">
                <a:solidFill>
                  <a:srgbClr val="00B050"/>
                </a:solidFill>
              </a:rPr>
              <a:t>Hvad nu?</a:t>
            </a:r>
          </a:p>
          <a:p>
            <a:pPr>
              <a:buNone/>
            </a:pPr>
            <a:r>
              <a:rPr lang="da-DK" sz="2000" dirty="0" smtClean="0">
                <a:solidFill>
                  <a:srgbClr val="00B050"/>
                </a:solidFill>
              </a:rPr>
              <a:t>Mor bekymret, meget bekymret. </a:t>
            </a:r>
          </a:p>
          <a:p>
            <a:pPr>
              <a:buNone/>
            </a:pPr>
            <a:endParaRPr lang="da-DK" dirty="0">
              <a:solidFill>
                <a:srgbClr val="0070C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solidFill>
                  <a:srgbClr val="0070C0"/>
                </a:solidFill>
              </a:rPr>
              <a:t>Børneundersøgelser 1</a:t>
            </a:r>
            <a:endParaRPr lang="da-DK" dirty="0">
              <a:solidFill>
                <a:srgbClr val="0070C0"/>
              </a:solidFill>
            </a:endParaRPr>
          </a:p>
        </p:txBody>
      </p:sp>
      <p:sp>
        <p:nvSpPr>
          <p:cNvPr id="4" name="Pladsholder til indhold 3"/>
          <p:cNvSpPr>
            <a:spLocks noGrp="1"/>
          </p:cNvSpPr>
          <p:nvPr>
            <p:ph sz="half" idx="1"/>
          </p:nvPr>
        </p:nvSpPr>
        <p:spPr/>
        <p:txBody>
          <a:bodyPr>
            <a:normAutofit fontScale="77500" lnSpcReduction="20000"/>
          </a:bodyPr>
          <a:lstStyle/>
          <a:p>
            <a:pPr>
              <a:buNone/>
            </a:pPr>
            <a:r>
              <a:rPr lang="da-DK" dirty="0" smtClean="0"/>
              <a:t>Opbygning:</a:t>
            </a:r>
          </a:p>
          <a:p>
            <a:pPr>
              <a:buNone/>
            </a:pPr>
            <a:endParaRPr lang="da-DK" dirty="0" smtClean="0"/>
          </a:p>
          <a:p>
            <a:pPr>
              <a:buNone/>
            </a:pPr>
            <a:r>
              <a:rPr lang="da-DK" dirty="0" smtClean="0">
                <a:solidFill>
                  <a:srgbClr val="0070C0"/>
                </a:solidFill>
              </a:rPr>
              <a:t>Beskrivelse af det normale barn</a:t>
            </a:r>
          </a:p>
          <a:p>
            <a:pPr>
              <a:buNone/>
            </a:pPr>
            <a:endParaRPr lang="da-DK" dirty="0" smtClean="0">
              <a:solidFill>
                <a:srgbClr val="0070C0"/>
              </a:solidFill>
            </a:endParaRPr>
          </a:p>
          <a:p>
            <a:pPr>
              <a:buNone/>
            </a:pPr>
            <a:r>
              <a:rPr lang="da-DK" dirty="0" smtClean="0">
                <a:solidFill>
                  <a:srgbClr val="0070C0"/>
                </a:solidFill>
              </a:rPr>
              <a:t>Forældresamtale</a:t>
            </a:r>
          </a:p>
          <a:p>
            <a:pPr>
              <a:buFontTx/>
              <a:buChar char="-"/>
            </a:pPr>
            <a:r>
              <a:rPr lang="da-DK" dirty="0" smtClean="0"/>
              <a:t>Generelle spørgsmål</a:t>
            </a:r>
          </a:p>
          <a:p>
            <a:pPr>
              <a:buFontTx/>
              <a:buChar char="-"/>
            </a:pPr>
            <a:r>
              <a:rPr lang="da-DK" dirty="0" smtClean="0"/>
              <a:t>Særlige forebyggelsestemaer</a:t>
            </a:r>
          </a:p>
          <a:p>
            <a:pPr>
              <a:buNone/>
            </a:pPr>
            <a:endParaRPr lang="da-DK" dirty="0" smtClean="0">
              <a:solidFill>
                <a:srgbClr val="0070C0"/>
              </a:solidFill>
            </a:endParaRPr>
          </a:p>
          <a:p>
            <a:pPr>
              <a:buNone/>
            </a:pPr>
            <a:r>
              <a:rPr lang="da-DK" dirty="0" smtClean="0">
                <a:solidFill>
                  <a:srgbClr val="0070C0"/>
                </a:solidFill>
              </a:rPr>
              <a:t>Undersøgelse og</a:t>
            </a:r>
          </a:p>
          <a:p>
            <a:pPr>
              <a:buNone/>
            </a:pPr>
            <a:r>
              <a:rPr lang="da-DK" dirty="0" smtClean="0">
                <a:solidFill>
                  <a:srgbClr val="0070C0"/>
                </a:solidFill>
              </a:rPr>
              <a:t>vurdering af barnet</a:t>
            </a:r>
          </a:p>
          <a:p>
            <a:pPr>
              <a:buNone/>
            </a:pPr>
            <a:endParaRPr lang="da-DK" dirty="0" smtClean="0">
              <a:solidFill>
                <a:srgbClr val="0070C0"/>
              </a:solidFill>
            </a:endParaRPr>
          </a:p>
          <a:p>
            <a:pPr>
              <a:buNone/>
            </a:pPr>
            <a:r>
              <a:rPr lang="da-DK" dirty="0" smtClean="0">
                <a:solidFill>
                  <a:srgbClr val="0070C0"/>
                </a:solidFill>
              </a:rPr>
              <a:t>Vaccination og opfølgning</a:t>
            </a:r>
          </a:p>
          <a:p>
            <a:pPr>
              <a:buNone/>
            </a:pPr>
            <a:endParaRPr lang="da-DK" dirty="0" smtClean="0"/>
          </a:p>
        </p:txBody>
      </p:sp>
      <p:pic>
        <p:nvPicPr>
          <p:cNvPr id="5122" name="Picture 2" descr="C:\Documents and Settings\admin\Lokale indstillinger\Temporary Internet Files\Content.IE5\4PW3QMQ8\MPj04091290000[1].jpg"/>
          <p:cNvPicPr>
            <a:picLocks noGrp="1" noChangeAspect="1" noChangeArrowheads="1"/>
          </p:cNvPicPr>
          <p:nvPr>
            <p:ph sz="half" idx="2"/>
          </p:nvPr>
        </p:nvPicPr>
        <p:blipFill>
          <a:blip r:embed="rId2" cstate="print"/>
          <a:srcRect/>
          <a:stretch>
            <a:fillRect/>
          </a:stretch>
        </p:blipFill>
        <p:spPr bwMode="auto">
          <a:xfrm>
            <a:off x="5162529" y="1600200"/>
            <a:ext cx="3009942" cy="4525963"/>
          </a:xfrm>
          <a:prstGeom prst="rect">
            <a:avLst/>
          </a:prstGeom>
          <a:ln>
            <a:noFill/>
          </a:ln>
          <a:effectLst>
            <a:outerShdw blurRad="190500" algn="tl" rotWithShape="0">
              <a:srgbClr val="000000">
                <a:alpha val="70000"/>
              </a:srgb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2739</Words>
  <Application>Microsoft Office PowerPoint</Application>
  <PresentationFormat>Skærmshow (4:3)</PresentationFormat>
  <Paragraphs>454</Paragraphs>
  <Slides>45</Slides>
  <Notes>0</Notes>
  <HiddenSlides>0</HiddenSlides>
  <MMClips>0</MMClips>
  <ScaleCrop>false</ScaleCrop>
  <HeadingPairs>
    <vt:vector size="4" baseType="variant">
      <vt:variant>
        <vt:lpstr>Tema</vt:lpstr>
      </vt:variant>
      <vt:variant>
        <vt:i4>1</vt:i4>
      </vt:variant>
      <vt:variant>
        <vt:lpstr>Diastitler</vt:lpstr>
      </vt:variant>
      <vt:variant>
        <vt:i4>45</vt:i4>
      </vt:variant>
    </vt:vector>
  </HeadingPairs>
  <TitlesOfParts>
    <vt:vector size="46" baseType="lpstr">
      <vt:lpstr>Kontortema</vt:lpstr>
      <vt:lpstr>RASKE BØRN</vt:lpstr>
      <vt:lpstr>Forebyggende sundhedsydelser 1</vt:lpstr>
      <vt:lpstr>Sygehistorie 1 a</vt:lpstr>
      <vt:lpstr>Sygehistorie 1 b</vt:lpstr>
      <vt:lpstr>Forebyggende sundhedsydelser 2</vt:lpstr>
      <vt:lpstr>Forebyggende sundhedsydelser 3</vt:lpstr>
      <vt:lpstr>Forebyggende sundhedsydelser 4</vt:lpstr>
      <vt:lpstr>Sygehistorie 2 </vt:lpstr>
      <vt:lpstr>Børneundersøgelser 1</vt:lpstr>
      <vt:lpstr>Børneundersøgelser 2</vt:lpstr>
      <vt:lpstr>Børneundersøgelser 3</vt:lpstr>
      <vt:lpstr>BU a la LU 1</vt:lpstr>
      <vt:lpstr>BU a la LU 2</vt:lpstr>
      <vt:lpstr>Dias nummer 14</vt:lpstr>
      <vt:lpstr>5 måneders undersøgelsen</vt:lpstr>
      <vt:lpstr>PSYKOMOTORISK UDVIKLING  5 MÅNEDER</vt:lpstr>
      <vt:lpstr>Sygehistorie 3 a</vt:lpstr>
      <vt:lpstr>Sygehistorie 3 b</vt:lpstr>
      <vt:lpstr>Sygehistorie 3 c</vt:lpstr>
      <vt:lpstr>Børn med særlige behov</vt:lpstr>
      <vt:lpstr>Børn med særlige behov</vt:lpstr>
      <vt:lpstr>Børnevaccinationsprogram DK</vt:lpstr>
      <vt:lpstr>Børnevaccinationer 1</vt:lpstr>
      <vt:lpstr>Børnevaccinationer 2</vt:lpstr>
      <vt:lpstr>Andre vacciner til børn</vt:lpstr>
      <vt:lpstr>? Om vaccinationer</vt:lpstr>
      <vt:lpstr>Underretningspligt 1</vt:lpstr>
      <vt:lpstr>Underretningspligt 2</vt:lpstr>
      <vt:lpstr>Underretningspligt 3</vt:lpstr>
      <vt:lpstr>Anmeldelse af vanrøgt 1</vt:lpstr>
      <vt:lpstr>Anmeldelse af vanrøgt 2</vt:lpstr>
      <vt:lpstr>Sygehistorie 4 a</vt:lpstr>
      <vt:lpstr>Sygehistorie 4 b</vt:lpstr>
      <vt:lpstr>Sygehistorie 4 c</vt:lpstr>
      <vt:lpstr>Kan man forebygge konflikter med forældrene?</vt:lpstr>
      <vt:lpstr>Lægens engagement</vt:lpstr>
      <vt:lpstr>En god bog</vt:lpstr>
      <vt:lpstr>Lægens professionelle netværk 1</vt:lpstr>
      <vt:lpstr>Lægens professionelle netværk 2</vt:lpstr>
      <vt:lpstr>Sygehistorie 5 a</vt:lpstr>
      <vt:lpstr>Sygehistorie 5 b</vt:lpstr>
      <vt:lpstr>Sygehistorie 5 c</vt:lpstr>
      <vt:lpstr>Sygehistorie 5 d</vt:lpstr>
      <vt:lpstr>Sygehistorie 5 e</vt:lpstr>
      <vt:lpstr>Sygehistorie 5 f</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Your User Name</dc:creator>
  <cp:lastModifiedBy>Sundhedsvidenskab</cp:lastModifiedBy>
  <cp:revision>40</cp:revision>
  <dcterms:created xsi:type="dcterms:W3CDTF">2010-03-10T18:03:24Z</dcterms:created>
  <dcterms:modified xsi:type="dcterms:W3CDTF">2010-03-14T17:53:27Z</dcterms:modified>
</cp:coreProperties>
</file>