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6" r:id="rId7"/>
    <p:sldId id="267" r:id="rId8"/>
    <p:sldId id="260" r:id="rId9"/>
    <p:sldId id="261" r:id="rId10"/>
    <p:sldId id="272" r:id="rId11"/>
    <p:sldId id="273" r:id="rId12"/>
    <p:sldId id="262" r:id="rId13"/>
    <p:sldId id="268" r:id="rId14"/>
    <p:sldId id="271" r:id="rId15"/>
    <p:sldId id="270" r:id="rId1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7" name="U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30" name="Pladsholder til dato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D6C3-4851-4B44-9D2A-4F5B0293A763}" type="datetimeFigureOut">
              <a:rPr lang="da-DK" smtClean="0"/>
              <a:pPr/>
              <a:t>08-02-2010</a:t>
            </a:fld>
            <a:endParaRPr lang="da-DK"/>
          </a:p>
        </p:txBody>
      </p:sp>
      <p:sp>
        <p:nvSpPr>
          <p:cNvPr id="19" name="Pladsholder til sidefod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7" name="Pladsholder til dias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9FE0-05ED-45E4-9187-599C8C6A2AC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D6C3-4851-4B44-9D2A-4F5B0293A763}" type="datetimeFigureOut">
              <a:rPr lang="da-DK" smtClean="0"/>
              <a:pPr/>
              <a:t>08-02-2010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9FE0-05ED-45E4-9187-599C8C6A2AC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D6C3-4851-4B44-9D2A-4F5B0293A763}" type="datetimeFigureOut">
              <a:rPr lang="da-DK" smtClean="0"/>
              <a:pPr/>
              <a:t>08-02-2010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9FE0-05ED-45E4-9187-599C8C6A2AC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D6C3-4851-4B44-9D2A-4F5B0293A763}" type="datetimeFigureOut">
              <a:rPr lang="da-DK" smtClean="0"/>
              <a:pPr/>
              <a:t>08-02-2010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9FE0-05ED-45E4-9187-599C8C6A2AC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D6C3-4851-4B44-9D2A-4F5B0293A763}" type="datetimeFigureOut">
              <a:rPr lang="da-DK" smtClean="0"/>
              <a:pPr/>
              <a:t>08-02-2010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9FE0-05ED-45E4-9187-599C8C6A2AC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D6C3-4851-4B44-9D2A-4F5B0293A763}" type="datetimeFigureOut">
              <a:rPr lang="da-DK" smtClean="0"/>
              <a:pPr/>
              <a:t>08-02-2010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9FE0-05ED-45E4-9187-599C8C6A2AC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D6C3-4851-4B44-9D2A-4F5B0293A763}" type="datetimeFigureOut">
              <a:rPr lang="da-DK" smtClean="0"/>
              <a:pPr/>
              <a:t>08-02-2010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9FE0-05ED-45E4-9187-599C8C6A2AC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D6C3-4851-4B44-9D2A-4F5B0293A763}" type="datetimeFigureOut">
              <a:rPr lang="da-DK" smtClean="0"/>
              <a:pPr/>
              <a:t>08-02-2010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9FE0-05ED-45E4-9187-599C8C6A2AC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D6C3-4851-4B44-9D2A-4F5B0293A763}" type="datetimeFigureOut">
              <a:rPr lang="da-DK" smtClean="0"/>
              <a:pPr/>
              <a:t>08-02-2010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9FE0-05ED-45E4-9187-599C8C6A2AC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D6C3-4851-4B44-9D2A-4F5B0293A763}" type="datetimeFigureOut">
              <a:rPr lang="da-DK" smtClean="0"/>
              <a:pPr/>
              <a:t>08-02-2010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E9FE0-05ED-45E4-9187-599C8C6A2AC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med enkelt afklippet og afrundet hjørn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vinklet trekant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D6C3-4851-4B44-9D2A-4F5B0293A763}" type="datetimeFigureOut">
              <a:rPr lang="da-DK" smtClean="0"/>
              <a:pPr/>
              <a:t>08-02-2010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F1E9FE0-05ED-45E4-9187-599C8C6A2AC2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10" name="Kombinationstegnin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Kombinationstegnin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mbinationstegnin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Kombinationstegnin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Pladsholder til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0" name="Pladsholder til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26D6C3-4851-4B44-9D2A-4F5B0293A763}" type="datetimeFigureOut">
              <a:rPr lang="da-DK" smtClean="0"/>
              <a:pPr/>
              <a:t>08-02-2010</a:t>
            </a:fld>
            <a:endParaRPr lang="da-DK"/>
          </a:p>
        </p:txBody>
      </p:sp>
      <p:sp>
        <p:nvSpPr>
          <p:cNvPr id="22" name="Pladsholder til sidefod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18" name="Pladsholder til dias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1E9FE0-05ED-45E4-9187-599C8C6A2AC2}" type="slidenum">
              <a:rPr lang="da-DK" smtClean="0"/>
              <a:pPr/>
              <a:t>‹nr.›</a:t>
            </a:fld>
            <a:endParaRPr lang="da-DK"/>
          </a:p>
        </p:txBody>
      </p:sp>
      <p:grpSp>
        <p:nvGrpSpPr>
          <p:cNvPr id="2" name="Grup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Kombinationstegnin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Kombinationstegnin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Behandling af børn med </a:t>
            </a:r>
            <a:br>
              <a:rPr lang="da-DK" dirty="0" smtClean="0"/>
            </a:br>
            <a:r>
              <a:rPr lang="da-DK" dirty="0" smtClean="0"/>
              <a:t>akut </a:t>
            </a:r>
            <a:r>
              <a:rPr lang="da-DK" dirty="0" err="1" smtClean="0"/>
              <a:t>otitis</a:t>
            </a:r>
            <a:r>
              <a:rPr lang="da-DK" dirty="0" smtClean="0"/>
              <a:t> media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71538" y="3143248"/>
            <a:ext cx="6929486" cy="3500462"/>
          </a:xfrm>
        </p:spPr>
        <p:txBody>
          <a:bodyPr>
            <a:normAutofit lnSpcReduction="10000"/>
          </a:bodyPr>
          <a:lstStyle/>
          <a:p>
            <a:r>
              <a:rPr lang="da-DK" sz="2400" dirty="0" smtClean="0"/>
              <a:t>Forskertræningsopgave udarbejdet af:</a:t>
            </a:r>
          </a:p>
          <a:p>
            <a:r>
              <a:rPr lang="da-DK" sz="2400" dirty="0" smtClean="0"/>
              <a:t>Dorthe </a:t>
            </a:r>
            <a:r>
              <a:rPr lang="da-DK" sz="2400" dirty="0" err="1" smtClean="0"/>
              <a:t>Hørberg</a:t>
            </a:r>
            <a:endParaRPr lang="da-DK" sz="2400" dirty="0" smtClean="0"/>
          </a:p>
          <a:p>
            <a:r>
              <a:rPr lang="da-DK" sz="2400" dirty="0" smtClean="0"/>
              <a:t>Camilla Schweizer</a:t>
            </a:r>
          </a:p>
          <a:p>
            <a:r>
              <a:rPr lang="da-DK" sz="2400" dirty="0" smtClean="0"/>
              <a:t>Lærke Thomsen</a:t>
            </a:r>
          </a:p>
          <a:p>
            <a:r>
              <a:rPr lang="da-DK" sz="2400" dirty="0" smtClean="0"/>
              <a:t>Astrid van der </a:t>
            </a:r>
            <a:r>
              <a:rPr lang="da-DK" sz="2400" dirty="0" err="1" smtClean="0"/>
              <a:t>Meijden</a:t>
            </a:r>
            <a:endParaRPr lang="da-DK" sz="2400" dirty="0" smtClean="0"/>
          </a:p>
          <a:p>
            <a:r>
              <a:rPr lang="da-DK" sz="2400" dirty="0" smtClean="0"/>
              <a:t>Charlotte </a:t>
            </a:r>
            <a:r>
              <a:rPr lang="da-DK" sz="2400" dirty="0" err="1" smtClean="0"/>
              <a:t>Westphal</a:t>
            </a:r>
            <a:r>
              <a:rPr lang="da-DK" sz="2400" dirty="0" smtClean="0"/>
              <a:t> Eriksen</a:t>
            </a:r>
          </a:p>
          <a:p>
            <a:endParaRPr lang="da-DK" sz="2400" dirty="0"/>
          </a:p>
          <a:p>
            <a:r>
              <a:rPr lang="da-DK" sz="2400" dirty="0" smtClean="0"/>
              <a:t>Vejleder: Rikke Svendsen</a:t>
            </a:r>
          </a:p>
          <a:p>
            <a:endParaRPr lang="da-DK" sz="24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Resultater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SOM</a:t>
            </a:r>
          </a:p>
          <a:p>
            <a:pPr lvl="2"/>
            <a:endParaRPr lang="da-DK" dirty="0" smtClean="0"/>
          </a:p>
          <a:p>
            <a:pPr lvl="2"/>
            <a:r>
              <a:rPr lang="da-DK" dirty="0" smtClean="0"/>
              <a:t>Størst risiko for SOM er børn &lt; 2 år og børn med recidiverende AOM</a:t>
            </a:r>
          </a:p>
          <a:p>
            <a:pPr lvl="2"/>
            <a:r>
              <a:rPr lang="da-DK" dirty="0" smtClean="0"/>
              <a:t>Ingen signifikant effekt af antibiotika til at forhindre SOM</a:t>
            </a:r>
          </a:p>
          <a:p>
            <a:endParaRPr lang="da-D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Resultater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Øvrige komplikationer</a:t>
            </a:r>
          </a:p>
          <a:p>
            <a:pPr lvl="2"/>
            <a:endParaRPr lang="da-DK" dirty="0" smtClean="0"/>
          </a:p>
          <a:p>
            <a:pPr lvl="2"/>
            <a:r>
              <a:rPr lang="da-DK" dirty="0" err="1" smtClean="0"/>
              <a:t>Mastoidit</a:t>
            </a:r>
            <a:r>
              <a:rPr lang="da-DK" dirty="0" smtClean="0"/>
              <a:t>  NNT 4831</a:t>
            </a:r>
          </a:p>
          <a:p>
            <a:pPr lvl="2"/>
            <a:r>
              <a:rPr lang="da-DK" dirty="0" smtClean="0"/>
              <a:t>Tilfælde af </a:t>
            </a:r>
            <a:r>
              <a:rPr lang="da-DK" dirty="0" err="1" smtClean="0"/>
              <a:t>mastoidit</a:t>
            </a:r>
            <a:r>
              <a:rPr lang="da-DK" dirty="0" smtClean="0"/>
              <a:t> uændret trods halvering i anvendelsen af antibiotika</a:t>
            </a:r>
          </a:p>
          <a:p>
            <a:pPr lvl="2"/>
            <a:endParaRPr lang="da-D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Diskussion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Svagheder ved anvendt litteratur</a:t>
            </a:r>
          </a:p>
          <a:p>
            <a:pPr lvl="2"/>
            <a:endParaRPr lang="da-DK" sz="1800" dirty="0" smtClean="0"/>
          </a:p>
          <a:p>
            <a:pPr lvl="2"/>
            <a:r>
              <a:rPr lang="da-DK" dirty="0" smtClean="0"/>
              <a:t>Udenlandske studier</a:t>
            </a:r>
          </a:p>
          <a:p>
            <a:pPr lvl="2"/>
            <a:r>
              <a:rPr lang="da-DK" dirty="0" smtClean="0"/>
              <a:t>Mikrobiologi</a:t>
            </a:r>
          </a:p>
          <a:p>
            <a:pPr lvl="2"/>
            <a:r>
              <a:rPr lang="da-DK" dirty="0" smtClean="0"/>
              <a:t>Børnevaccination</a:t>
            </a:r>
          </a:p>
          <a:p>
            <a:pPr lvl="2"/>
            <a:r>
              <a:rPr lang="da-DK" dirty="0" smtClean="0"/>
              <a:t>Bredspektret antibiotika versus V-penicillin</a:t>
            </a:r>
          </a:p>
          <a:p>
            <a:pPr lvl="2"/>
            <a:r>
              <a:rPr lang="da-DK" dirty="0" smtClean="0"/>
              <a:t>Smertebehandling</a:t>
            </a:r>
          </a:p>
          <a:p>
            <a:pPr lvl="2"/>
            <a:r>
              <a:rPr lang="da-DK" dirty="0" smtClean="0"/>
              <a:t>Metode til diagnostik af AOM</a:t>
            </a:r>
          </a:p>
          <a:p>
            <a:pPr lvl="2"/>
            <a:r>
              <a:rPr lang="da-DK" dirty="0" smtClean="0"/>
              <a:t>Indrapportering af symptomer</a:t>
            </a:r>
          </a:p>
          <a:p>
            <a:pPr lvl="2"/>
            <a:r>
              <a:rPr lang="da-DK" dirty="0" smtClean="0"/>
              <a:t>Manglende </a:t>
            </a:r>
            <a:r>
              <a:rPr lang="da-DK" dirty="0" err="1" smtClean="0"/>
              <a:t>randomisering</a:t>
            </a:r>
            <a:endParaRPr lang="da-DK" dirty="0" smtClean="0"/>
          </a:p>
          <a:p>
            <a:pPr>
              <a:buNone/>
            </a:pPr>
            <a:endParaRPr lang="da-D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Diskussion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Perspektivering</a:t>
            </a:r>
          </a:p>
          <a:p>
            <a:endParaRPr lang="da-DK" dirty="0" smtClean="0"/>
          </a:p>
          <a:p>
            <a:pPr lvl="2"/>
            <a:r>
              <a:rPr lang="da-DK" dirty="0" smtClean="0"/>
              <a:t>Ny hollandsk undersøgelse: Antibiotika øger recidivfrekvens</a:t>
            </a:r>
          </a:p>
          <a:p>
            <a:pPr lvl="2"/>
            <a:r>
              <a:rPr lang="da-DK" dirty="0" smtClean="0"/>
              <a:t>Guidelines: Hvorfor følges de ikke?</a:t>
            </a:r>
            <a:endParaRPr lang="da-D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Konklusion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Anvendelse af antibiotika til i øvrigt raske børn (0-5 år) med AOM har ingen signifikant effekt på symptomvarighed og på udvikling af komplikationer</a:t>
            </a:r>
          </a:p>
          <a:p>
            <a:endParaRPr lang="da-DK" dirty="0" smtClean="0"/>
          </a:p>
          <a:p>
            <a:r>
              <a:rPr lang="da-DK" dirty="0" smtClean="0"/>
              <a:t>Antibiotika har størst effekt til børn &lt; 2 år med bilateral AOM, samt til børn med </a:t>
            </a:r>
            <a:r>
              <a:rPr lang="da-DK" dirty="0" err="1" smtClean="0"/>
              <a:t>otorrhea</a:t>
            </a:r>
            <a:endParaRPr lang="da-DK" dirty="0" smtClean="0"/>
          </a:p>
          <a:p>
            <a:endParaRPr lang="da-D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AOM hos børn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a-DK" sz="2000" dirty="0" smtClean="0"/>
              <a:t>				</a:t>
            </a:r>
            <a:r>
              <a:rPr lang="da-DK" sz="1600" dirty="0" smtClean="0"/>
              <a:t>	AOM	</a:t>
            </a:r>
          </a:p>
          <a:p>
            <a:pPr>
              <a:buNone/>
            </a:pPr>
            <a:r>
              <a:rPr lang="da-DK" sz="1600" dirty="0" smtClean="0"/>
              <a:t> </a:t>
            </a:r>
          </a:p>
          <a:p>
            <a:pPr>
              <a:buNone/>
            </a:pPr>
            <a:endParaRPr lang="da-DK" sz="1600" dirty="0" smtClean="0"/>
          </a:p>
          <a:p>
            <a:pPr>
              <a:buNone/>
            </a:pPr>
            <a:r>
              <a:rPr lang="da-DK" sz="1600" dirty="0" smtClean="0"/>
              <a:t>Alment påvirket	+ </a:t>
            </a:r>
            <a:r>
              <a:rPr lang="da-DK" sz="1600" dirty="0" err="1" smtClean="0"/>
              <a:t>otorrhoea</a:t>
            </a:r>
            <a:r>
              <a:rPr lang="da-DK" sz="1600" dirty="0" smtClean="0"/>
              <a:t>	  	   </a:t>
            </a:r>
            <a:r>
              <a:rPr lang="da-DK" sz="1600" dirty="0" err="1" smtClean="0"/>
              <a:t>-otorrhoea</a:t>
            </a:r>
            <a:r>
              <a:rPr lang="da-DK" sz="1600" dirty="0" smtClean="0"/>
              <a:t>	</a:t>
            </a:r>
          </a:p>
          <a:p>
            <a:pPr>
              <a:buNone/>
            </a:pPr>
            <a:r>
              <a:rPr lang="da-DK" sz="1600" dirty="0" smtClean="0"/>
              <a:t>    				</a:t>
            </a:r>
          </a:p>
          <a:p>
            <a:pPr>
              <a:buNone/>
            </a:pPr>
            <a:endParaRPr lang="da-DK" sz="1600" dirty="0" smtClean="0"/>
          </a:p>
          <a:p>
            <a:pPr>
              <a:buNone/>
            </a:pPr>
            <a:r>
              <a:rPr lang="da-DK" sz="1600" dirty="0" smtClean="0"/>
              <a:t>					Alder &gt; 2 år	Alder &lt; 2 år</a:t>
            </a:r>
          </a:p>
          <a:p>
            <a:pPr>
              <a:buNone/>
            </a:pPr>
            <a:r>
              <a:rPr lang="da-DK" sz="1600" dirty="0" smtClean="0"/>
              <a:t> </a:t>
            </a:r>
          </a:p>
          <a:p>
            <a:pPr>
              <a:buNone/>
            </a:pPr>
            <a:endParaRPr lang="da-DK" sz="1600" dirty="0" smtClean="0"/>
          </a:p>
          <a:p>
            <a:pPr>
              <a:buNone/>
            </a:pPr>
            <a:r>
              <a:rPr lang="da-DK" sz="1600" dirty="0" smtClean="0"/>
              <a:t>            					Unilateral AOM	   Bilateral AOM	</a:t>
            </a:r>
          </a:p>
          <a:p>
            <a:pPr>
              <a:buNone/>
            </a:pPr>
            <a:endParaRPr lang="da-DK" sz="1600" dirty="0" smtClean="0"/>
          </a:p>
          <a:p>
            <a:pPr>
              <a:buNone/>
            </a:pPr>
            <a:r>
              <a:rPr lang="da-DK" sz="1600" dirty="0" smtClean="0"/>
              <a:t>    V-penicillin         </a:t>
            </a:r>
            <a:r>
              <a:rPr lang="da-DK" sz="1600" dirty="0" err="1" smtClean="0"/>
              <a:t>V-penicillin</a:t>
            </a:r>
            <a:r>
              <a:rPr lang="da-DK" sz="1600" dirty="0" smtClean="0"/>
              <a:t>                       “</a:t>
            </a:r>
            <a:r>
              <a:rPr lang="da-DK" sz="1600" dirty="0" err="1" smtClean="0"/>
              <a:t>Watchfull</a:t>
            </a:r>
            <a:r>
              <a:rPr lang="da-DK" sz="1600" dirty="0" smtClean="0"/>
              <a:t> </a:t>
            </a:r>
            <a:r>
              <a:rPr lang="da-DK" sz="1600" dirty="0" err="1" smtClean="0"/>
              <a:t>waiting</a:t>
            </a:r>
            <a:r>
              <a:rPr lang="da-DK" sz="1600" dirty="0" smtClean="0"/>
              <a:t>”     	V-penicillin</a:t>
            </a:r>
            <a:endParaRPr lang="da-DK" sz="1600" dirty="0"/>
          </a:p>
        </p:txBody>
      </p:sp>
      <p:cxnSp>
        <p:nvCxnSpPr>
          <p:cNvPr id="9" name="Lige pilforbindelse 8"/>
          <p:cNvCxnSpPr/>
          <p:nvPr/>
        </p:nvCxnSpPr>
        <p:spPr>
          <a:xfrm rot="16200000" flipH="1">
            <a:off x="5965041" y="3321843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pilforbindelse 10"/>
          <p:cNvCxnSpPr/>
          <p:nvPr/>
        </p:nvCxnSpPr>
        <p:spPr>
          <a:xfrm rot="5400000">
            <a:off x="5036347" y="3321843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pilforbindelse 12"/>
          <p:cNvCxnSpPr/>
          <p:nvPr/>
        </p:nvCxnSpPr>
        <p:spPr>
          <a:xfrm>
            <a:off x="4429124" y="2357430"/>
            <a:ext cx="92869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pilforbindelse 14"/>
          <p:cNvCxnSpPr/>
          <p:nvPr/>
        </p:nvCxnSpPr>
        <p:spPr>
          <a:xfrm rot="10800000" flipV="1">
            <a:off x="3143240" y="2357430"/>
            <a:ext cx="128588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Lige pilforbindelse 19"/>
          <p:cNvCxnSpPr/>
          <p:nvPr/>
        </p:nvCxnSpPr>
        <p:spPr>
          <a:xfrm rot="10800000" flipV="1">
            <a:off x="1571604" y="2357430"/>
            <a:ext cx="285752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Lige pilforbindelse 21"/>
          <p:cNvCxnSpPr/>
          <p:nvPr/>
        </p:nvCxnSpPr>
        <p:spPr>
          <a:xfrm rot="5400000">
            <a:off x="142844" y="4357694"/>
            <a:ext cx="21431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Lige pilforbindelse 25"/>
          <p:cNvCxnSpPr/>
          <p:nvPr/>
        </p:nvCxnSpPr>
        <p:spPr>
          <a:xfrm rot="5400000">
            <a:off x="1750199" y="4393413"/>
            <a:ext cx="221457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Lige pilforbindelse 27"/>
          <p:cNvCxnSpPr/>
          <p:nvPr/>
        </p:nvCxnSpPr>
        <p:spPr>
          <a:xfrm rot="5400000">
            <a:off x="4036215" y="4822041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Lige pilforbindelse 29"/>
          <p:cNvCxnSpPr/>
          <p:nvPr/>
        </p:nvCxnSpPr>
        <p:spPr>
          <a:xfrm rot="5400000">
            <a:off x="5393537" y="5250669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Lige pilforbindelse 31"/>
          <p:cNvCxnSpPr/>
          <p:nvPr/>
        </p:nvCxnSpPr>
        <p:spPr>
          <a:xfrm rot="5400000">
            <a:off x="7322363" y="5250669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pilforbindelse 33"/>
          <p:cNvCxnSpPr/>
          <p:nvPr/>
        </p:nvCxnSpPr>
        <p:spPr>
          <a:xfrm rot="5400000">
            <a:off x="5750727" y="4179099"/>
            <a:ext cx="50006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Lige pilforbindelse 37"/>
          <p:cNvCxnSpPr/>
          <p:nvPr/>
        </p:nvCxnSpPr>
        <p:spPr>
          <a:xfrm rot="16200000" flipH="1">
            <a:off x="6893735" y="4179099"/>
            <a:ext cx="50006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Opgavens formål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Forskertræning </a:t>
            </a:r>
          </a:p>
          <a:p>
            <a:pPr>
              <a:buNone/>
            </a:pPr>
            <a:endParaRPr lang="da-DK" sz="1600" dirty="0" smtClean="0"/>
          </a:p>
          <a:p>
            <a:pPr lvl="1"/>
            <a:r>
              <a:rPr lang="da-DK" dirty="0" smtClean="0"/>
              <a:t>Problemformulering</a:t>
            </a:r>
            <a:endParaRPr lang="da-DK" dirty="0" smtClean="0"/>
          </a:p>
          <a:p>
            <a:pPr lvl="1"/>
            <a:r>
              <a:rPr lang="da-DK" dirty="0" smtClean="0"/>
              <a:t>Systematisk litteratursøgning</a:t>
            </a:r>
          </a:p>
          <a:p>
            <a:pPr lvl="1"/>
            <a:r>
              <a:rPr lang="da-DK" dirty="0" smtClean="0"/>
              <a:t>Kritisk litteraturlæsning</a:t>
            </a:r>
          </a:p>
          <a:p>
            <a:pPr lvl="1"/>
            <a:r>
              <a:rPr lang="da-DK" dirty="0" smtClean="0"/>
              <a:t>Formidling af information</a:t>
            </a:r>
          </a:p>
          <a:p>
            <a:pPr lvl="1"/>
            <a:r>
              <a:rPr lang="da-DK" dirty="0" smtClean="0"/>
              <a:t>Mundtlig fremlægning</a:t>
            </a:r>
          </a:p>
          <a:p>
            <a:pPr lvl="1"/>
            <a:r>
              <a:rPr lang="da-DK" dirty="0" smtClean="0"/>
              <a:t>Samarbejde</a:t>
            </a:r>
          </a:p>
          <a:p>
            <a:pPr>
              <a:buNone/>
            </a:pPr>
            <a:r>
              <a:rPr lang="da-DK" dirty="0" smtClean="0"/>
              <a:t>		</a:t>
            </a:r>
          </a:p>
          <a:p>
            <a:pPr>
              <a:buNone/>
            </a:pPr>
            <a:r>
              <a:rPr lang="da-DK" dirty="0" smtClean="0"/>
              <a:t>	</a:t>
            </a:r>
            <a:endParaRPr lang="da-D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Formål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Blandt i øvrigt raske børn (0-5 år) med AOM at undersøge om behandling med antibiotika</a:t>
            </a:r>
          </a:p>
          <a:p>
            <a:pPr lvl="1"/>
            <a:r>
              <a:rPr lang="da-DK" dirty="0" smtClean="0"/>
              <a:t>Afkorter symptomvarighed</a:t>
            </a:r>
          </a:p>
          <a:p>
            <a:pPr lvl="1"/>
            <a:r>
              <a:rPr lang="da-DK" dirty="0" smtClean="0"/>
              <a:t>Mindsker forekomsten af komplikationer</a:t>
            </a:r>
          </a:p>
          <a:p>
            <a:pPr lvl="1"/>
            <a:endParaRPr lang="da-DK" dirty="0" smtClean="0"/>
          </a:p>
          <a:p>
            <a:r>
              <a:rPr lang="da-DK" dirty="0" smtClean="0"/>
              <a:t>Udarbejde </a:t>
            </a:r>
            <a:r>
              <a:rPr lang="da-DK" dirty="0" err="1" smtClean="0"/>
              <a:t>flowchart</a:t>
            </a:r>
            <a:r>
              <a:rPr lang="da-DK" dirty="0" smtClean="0"/>
              <a:t> til brug ved mødet med i øvrigt raske børn (0-5 år) med AOM</a:t>
            </a:r>
          </a:p>
          <a:p>
            <a:pPr>
              <a:buNone/>
            </a:pPr>
            <a:endParaRPr lang="da-D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Konklusion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Anvendelse af antibiotika til i øvrigt raske børn (0-5 år) med AOM har ingen signifikant effekt på symptomvarighed og på udvikling af komplikationer</a:t>
            </a:r>
          </a:p>
          <a:p>
            <a:endParaRPr lang="da-DK" dirty="0"/>
          </a:p>
          <a:p>
            <a:r>
              <a:rPr lang="da-DK" dirty="0" smtClean="0"/>
              <a:t>Antibiotika har størst effekt til børn &lt; 2 år med bilateral AOM, samt til børn med </a:t>
            </a:r>
            <a:r>
              <a:rPr lang="da-DK" dirty="0" err="1" smtClean="0"/>
              <a:t>otorrhea</a:t>
            </a:r>
            <a:endParaRPr lang="da-D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Baggrund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endParaRPr lang="da-DK" dirty="0" smtClean="0"/>
          </a:p>
          <a:p>
            <a:r>
              <a:rPr lang="da-DK" dirty="0" smtClean="0"/>
              <a:t>Forekomst af AOM</a:t>
            </a:r>
          </a:p>
          <a:p>
            <a:pPr lvl="2"/>
            <a:r>
              <a:rPr lang="da-DK" dirty="0" smtClean="0"/>
              <a:t>80%  af alle ved 3 års alderen</a:t>
            </a:r>
          </a:p>
          <a:p>
            <a:endParaRPr lang="da-DK" dirty="0"/>
          </a:p>
          <a:p>
            <a:r>
              <a:rPr lang="da-DK" dirty="0" smtClean="0"/>
              <a:t>Mikrobiologi ved AOM</a:t>
            </a:r>
          </a:p>
          <a:p>
            <a:pPr lvl="2"/>
            <a:r>
              <a:rPr lang="da-DK" dirty="0" err="1" smtClean="0"/>
              <a:t>Streptococcus</a:t>
            </a:r>
            <a:r>
              <a:rPr lang="da-DK" dirty="0" smtClean="0"/>
              <a:t> </a:t>
            </a:r>
            <a:r>
              <a:rPr lang="da-DK" dirty="0" err="1" smtClean="0"/>
              <a:t>pneumonia</a:t>
            </a:r>
            <a:r>
              <a:rPr lang="da-DK" dirty="0" smtClean="0"/>
              <a:t> 26%</a:t>
            </a:r>
          </a:p>
          <a:p>
            <a:pPr lvl="2"/>
            <a:r>
              <a:rPr lang="da-DK" dirty="0" err="1" smtClean="0"/>
              <a:t>Hæmophilus</a:t>
            </a:r>
            <a:r>
              <a:rPr lang="da-DK" dirty="0" smtClean="0"/>
              <a:t> </a:t>
            </a:r>
            <a:r>
              <a:rPr lang="da-DK" dirty="0" err="1" smtClean="0"/>
              <a:t>influenzae</a:t>
            </a:r>
            <a:r>
              <a:rPr lang="da-DK" dirty="0" smtClean="0"/>
              <a:t> 23%</a:t>
            </a:r>
          </a:p>
          <a:p>
            <a:pPr lvl="2"/>
            <a:r>
              <a:rPr lang="da-DK" dirty="0" err="1" smtClean="0"/>
              <a:t>Moraxella</a:t>
            </a:r>
            <a:r>
              <a:rPr lang="da-DK" dirty="0" smtClean="0"/>
              <a:t> </a:t>
            </a:r>
            <a:r>
              <a:rPr lang="da-DK" dirty="0" err="1" smtClean="0"/>
              <a:t>caterhalis</a:t>
            </a:r>
            <a:r>
              <a:rPr lang="da-DK" dirty="0" smtClean="0"/>
              <a:t> 23%</a:t>
            </a:r>
          </a:p>
          <a:p>
            <a:pPr>
              <a:buNone/>
            </a:pPr>
            <a:endParaRPr lang="da-D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Baggrund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Gældende </a:t>
            </a:r>
            <a:r>
              <a:rPr lang="da-DK" dirty="0" err="1" smtClean="0"/>
              <a:t>retningslinier</a:t>
            </a:r>
            <a:r>
              <a:rPr lang="da-DK" dirty="0" smtClean="0"/>
              <a:t> for behandling (IRF):</a:t>
            </a:r>
          </a:p>
          <a:p>
            <a:endParaRPr lang="da-DK" dirty="0" smtClean="0"/>
          </a:p>
          <a:p>
            <a:pPr lvl="1"/>
            <a:r>
              <a:rPr lang="da-DK" sz="2000" dirty="0" smtClean="0"/>
              <a:t>Antibiotisk behandling af akut </a:t>
            </a:r>
            <a:r>
              <a:rPr lang="da-DK" sz="2000" dirty="0" err="1" smtClean="0"/>
              <a:t>otitis</a:t>
            </a:r>
            <a:r>
              <a:rPr lang="da-DK" sz="2000" dirty="0" smtClean="0"/>
              <a:t> media:</a:t>
            </a:r>
          </a:p>
          <a:p>
            <a:pPr lvl="2"/>
            <a:r>
              <a:rPr lang="da-DK" sz="1600" dirty="0" err="1" smtClean="0"/>
              <a:t>Penicillin-V</a:t>
            </a:r>
            <a:r>
              <a:rPr lang="da-DK" sz="1600" dirty="0" smtClean="0"/>
              <a:t> 50 mg/kg/døgn (0,08 MIE/kg/døgn) fordelt på 3 doser i 5-10 dage</a:t>
            </a:r>
          </a:p>
          <a:p>
            <a:pPr lvl="2"/>
            <a:endParaRPr lang="da-DK" sz="1600" dirty="0" smtClean="0"/>
          </a:p>
          <a:p>
            <a:pPr lvl="1"/>
            <a:r>
              <a:rPr lang="da-DK" sz="2000" dirty="0" smtClean="0"/>
              <a:t>Ved </a:t>
            </a:r>
            <a:r>
              <a:rPr lang="da-DK" sz="2000" dirty="0" smtClean="0"/>
              <a:t>penicillinallergi:</a:t>
            </a:r>
            <a:endParaRPr lang="da-DK" sz="2000" dirty="0" smtClean="0"/>
          </a:p>
          <a:p>
            <a:pPr lvl="2"/>
            <a:r>
              <a:rPr lang="da-DK" sz="1500" dirty="0" err="1" smtClean="0"/>
              <a:t>Clarithromycin</a:t>
            </a:r>
            <a:r>
              <a:rPr lang="da-DK" sz="1500" dirty="0" smtClean="0"/>
              <a:t> 15 mg/kg/døgn fordelt på 2 doser i 7 dage</a:t>
            </a:r>
          </a:p>
          <a:p>
            <a:pPr lvl="2"/>
            <a:r>
              <a:rPr lang="da-DK" sz="1500" dirty="0" err="1" smtClean="0"/>
              <a:t>Erythromycin</a:t>
            </a:r>
            <a:r>
              <a:rPr lang="da-DK" sz="1500" dirty="0" smtClean="0"/>
              <a:t> 40 mg/kg/døgn fordelt på 3 doser i 7 dage</a:t>
            </a:r>
          </a:p>
          <a:p>
            <a:pPr lvl="2"/>
            <a:endParaRPr lang="da-DK" sz="1500" dirty="0" smtClean="0"/>
          </a:p>
          <a:p>
            <a:pPr lvl="1"/>
            <a:r>
              <a:rPr lang="da-DK" sz="2000" dirty="0" smtClean="0"/>
              <a:t>Ved behandlingssvigt:</a:t>
            </a:r>
          </a:p>
          <a:p>
            <a:pPr lvl="2"/>
            <a:r>
              <a:rPr lang="da-DK" sz="1500" dirty="0" err="1" smtClean="0"/>
              <a:t>Amoxicillin</a:t>
            </a:r>
            <a:r>
              <a:rPr lang="da-DK" sz="1500" dirty="0" smtClean="0"/>
              <a:t> + </a:t>
            </a:r>
            <a:r>
              <a:rPr lang="da-DK" sz="1500" dirty="0" err="1" smtClean="0"/>
              <a:t>Clavulansyre</a:t>
            </a:r>
            <a:r>
              <a:rPr lang="da-DK" sz="1500" dirty="0" smtClean="0"/>
              <a:t> 50 </a:t>
            </a:r>
            <a:r>
              <a:rPr lang="da-DK" sz="1500" dirty="0" smtClean="0"/>
              <a:t>mg/kg/døgn </a:t>
            </a:r>
            <a:r>
              <a:rPr lang="da-DK" sz="1500" dirty="0" smtClean="0"/>
              <a:t>fordelt på 3 doser i 10 dage</a:t>
            </a:r>
          </a:p>
          <a:p>
            <a:pPr>
              <a:buNone/>
            </a:pPr>
            <a:endParaRPr lang="da-D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Baggrund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 smtClean="0"/>
              <a:t>Behandling i klinisk praksis</a:t>
            </a:r>
          </a:p>
          <a:p>
            <a:pPr>
              <a:buNone/>
            </a:pPr>
            <a:endParaRPr lang="da-DK" dirty="0" smtClean="0"/>
          </a:p>
          <a:p>
            <a:pPr lvl="1"/>
            <a:r>
              <a:rPr lang="da-DK" dirty="0" smtClean="0"/>
              <a:t>90% med AOM i DK får antibiotika</a:t>
            </a:r>
          </a:p>
          <a:p>
            <a:pPr lvl="1"/>
            <a:endParaRPr lang="da-DK" dirty="0" smtClean="0"/>
          </a:p>
          <a:p>
            <a:pPr lvl="1"/>
            <a:r>
              <a:rPr lang="da-DK" dirty="0" smtClean="0"/>
              <a:t>Egen læge 50%</a:t>
            </a:r>
          </a:p>
          <a:p>
            <a:pPr lvl="1"/>
            <a:endParaRPr lang="da-DK" dirty="0" smtClean="0"/>
          </a:p>
          <a:p>
            <a:pPr lvl="1"/>
            <a:r>
              <a:rPr lang="da-DK" dirty="0" smtClean="0"/>
              <a:t>Vagtlæge 22%</a:t>
            </a:r>
          </a:p>
          <a:p>
            <a:pPr lvl="1"/>
            <a:endParaRPr lang="da-DK" dirty="0" smtClean="0"/>
          </a:p>
          <a:p>
            <a:pPr lvl="1"/>
            <a:r>
              <a:rPr lang="da-DK" dirty="0" smtClean="0"/>
              <a:t>V-penicillin 53,5%</a:t>
            </a:r>
          </a:p>
          <a:p>
            <a:pPr lvl="1"/>
            <a:endParaRPr lang="da-DK" dirty="0" smtClean="0"/>
          </a:p>
          <a:p>
            <a:pPr lvl="1"/>
            <a:r>
              <a:rPr lang="da-DK" dirty="0" smtClean="0"/>
              <a:t>Bredspektret antibiotika 26,2%</a:t>
            </a:r>
          </a:p>
          <a:p>
            <a:pPr lvl="2"/>
            <a:endParaRPr lang="da-DK" dirty="0" smtClean="0"/>
          </a:p>
          <a:p>
            <a:endParaRPr lang="da-D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Metode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/>
          <a:lstStyle/>
          <a:p>
            <a:endParaRPr lang="da-DK" dirty="0" smtClean="0"/>
          </a:p>
          <a:p>
            <a:r>
              <a:rPr lang="da-DK" dirty="0" smtClean="0"/>
              <a:t>Litteraturstudium</a:t>
            </a:r>
          </a:p>
          <a:p>
            <a:pPr lvl="1"/>
            <a:r>
              <a:rPr lang="da-DK" dirty="0" err="1" smtClean="0"/>
              <a:t>Pubmed</a:t>
            </a:r>
            <a:r>
              <a:rPr lang="da-DK" dirty="0" smtClean="0"/>
              <a:t>, </a:t>
            </a:r>
            <a:r>
              <a:rPr lang="da-DK" dirty="0" err="1" smtClean="0"/>
              <a:t>Cochrane</a:t>
            </a:r>
            <a:r>
              <a:rPr lang="da-DK" dirty="0" smtClean="0"/>
              <a:t>, IRF, APO, </a:t>
            </a:r>
            <a:r>
              <a:rPr lang="da-DK" dirty="0" err="1" smtClean="0"/>
              <a:t>www.legehandboka.no</a:t>
            </a:r>
            <a:endParaRPr lang="da-DK" dirty="0" smtClean="0"/>
          </a:p>
          <a:p>
            <a:endParaRPr lang="da-DK" sz="1600" dirty="0"/>
          </a:p>
          <a:p>
            <a:r>
              <a:rPr lang="da-DK" dirty="0" smtClean="0"/>
              <a:t>Søgestreng:</a:t>
            </a:r>
          </a:p>
          <a:p>
            <a:pPr lvl="1"/>
            <a:r>
              <a:rPr lang="da-DK" dirty="0" smtClean="0"/>
              <a:t>”</a:t>
            </a:r>
            <a:r>
              <a:rPr lang="da-DK" dirty="0" err="1" smtClean="0"/>
              <a:t>Otitis</a:t>
            </a:r>
            <a:r>
              <a:rPr lang="da-DK" dirty="0" smtClean="0"/>
              <a:t> media AND </a:t>
            </a:r>
            <a:r>
              <a:rPr lang="da-DK" dirty="0" err="1" smtClean="0"/>
              <a:t>acute</a:t>
            </a:r>
            <a:r>
              <a:rPr lang="da-DK" dirty="0" smtClean="0"/>
              <a:t> AND </a:t>
            </a:r>
            <a:r>
              <a:rPr lang="da-DK" dirty="0" err="1" smtClean="0"/>
              <a:t>complications</a:t>
            </a:r>
            <a:r>
              <a:rPr lang="da-DK" dirty="0" smtClean="0"/>
              <a:t>”</a:t>
            </a:r>
          </a:p>
          <a:p>
            <a:pPr lvl="1">
              <a:buNone/>
            </a:pPr>
            <a:endParaRPr lang="da-DK" sz="1600" dirty="0"/>
          </a:p>
          <a:p>
            <a:r>
              <a:rPr lang="da-DK" dirty="0" smtClean="0"/>
              <a:t>Limits: </a:t>
            </a:r>
          </a:p>
          <a:p>
            <a:pPr lvl="1"/>
            <a:r>
              <a:rPr lang="da-DK" dirty="0" smtClean="0"/>
              <a:t>Metaanalyser og </a:t>
            </a:r>
            <a:r>
              <a:rPr lang="da-DK" dirty="0" err="1" smtClean="0"/>
              <a:t>randomiserede</a:t>
            </a:r>
            <a:r>
              <a:rPr lang="da-DK" dirty="0" smtClean="0"/>
              <a:t> undersøgelser</a:t>
            </a:r>
          </a:p>
          <a:p>
            <a:pPr lvl="1"/>
            <a:r>
              <a:rPr lang="da-DK" dirty="0" smtClean="0"/>
              <a:t>Børn i alderen 0-5 år</a:t>
            </a:r>
          </a:p>
          <a:p>
            <a:pPr lvl="1"/>
            <a:r>
              <a:rPr lang="da-DK" dirty="0" smtClean="0"/>
              <a:t>Publiceret i perioden 1999-2009</a:t>
            </a:r>
          </a:p>
          <a:p>
            <a:pPr lvl="1"/>
            <a:r>
              <a:rPr lang="da-DK" dirty="0" smtClean="0"/>
              <a:t>Engelsk og dansk sprog.</a:t>
            </a:r>
          </a:p>
          <a:p>
            <a:pPr lvl="1">
              <a:buNone/>
            </a:pPr>
            <a:endParaRPr lang="da-DK" dirty="0"/>
          </a:p>
          <a:p>
            <a:pPr lvl="1">
              <a:buNone/>
            </a:pPr>
            <a:endParaRPr lang="da-DK" dirty="0" smtClean="0"/>
          </a:p>
          <a:p>
            <a:pPr lvl="1">
              <a:buNone/>
            </a:pPr>
            <a:endParaRPr lang="da-DK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Resultater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Symptomer:</a:t>
            </a:r>
          </a:p>
          <a:p>
            <a:pPr lvl="2"/>
            <a:endParaRPr lang="da-DK" dirty="0" smtClean="0"/>
          </a:p>
          <a:p>
            <a:pPr lvl="2"/>
            <a:r>
              <a:rPr lang="da-DK" dirty="0" smtClean="0"/>
              <a:t>Antibiotika størst effekt ved børn &lt; 2 år og bilateral AOM og ved </a:t>
            </a:r>
            <a:r>
              <a:rPr lang="da-DK" dirty="0" err="1" smtClean="0"/>
              <a:t>otorrhea</a:t>
            </a:r>
            <a:r>
              <a:rPr lang="da-DK" dirty="0" smtClean="0"/>
              <a:t> </a:t>
            </a:r>
          </a:p>
          <a:p>
            <a:pPr lvl="2"/>
            <a:r>
              <a:rPr lang="da-DK" dirty="0" err="1" smtClean="0"/>
              <a:t>Højfebrile</a:t>
            </a:r>
            <a:r>
              <a:rPr lang="da-DK" dirty="0" smtClean="0"/>
              <a:t> børn med opkast og hoste øget risiko for forlænget forløb</a:t>
            </a:r>
          </a:p>
          <a:p>
            <a:pPr lvl="2"/>
            <a:r>
              <a:rPr lang="da-DK" dirty="0" smtClean="0"/>
              <a:t>Færre smerter på 1. dagen</a:t>
            </a:r>
          </a:p>
          <a:p>
            <a:pPr lvl="2"/>
            <a:endParaRPr lang="da-DK" dirty="0" smtClean="0"/>
          </a:p>
          <a:p>
            <a:pPr>
              <a:buNone/>
            </a:pPr>
            <a:endParaRPr lang="da-DK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løb">
  <a:themeElements>
    <a:clrScheme name="Forløb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orløb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rløb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279</TotalTime>
  <Words>448</Words>
  <Application>Microsoft Office PowerPoint</Application>
  <PresentationFormat>Skærmshow (4:3)</PresentationFormat>
  <Paragraphs>126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15</vt:i4>
      </vt:variant>
    </vt:vector>
  </HeadingPairs>
  <TitlesOfParts>
    <vt:vector size="16" baseType="lpstr">
      <vt:lpstr>Forløb</vt:lpstr>
      <vt:lpstr>Behandling af børn med  akut otitis media</vt:lpstr>
      <vt:lpstr>Opgavens formål</vt:lpstr>
      <vt:lpstr>Formål</vt:lpstr>
      <vt:lpstr>Konklusion</vt:lpstr>
      <vt:lpstr>Baggrund</vt:lpstr>
      <vt:lpstr>Baggrund</vt:lpstr>
      <vt:lpstr>Baggrund</vt:lpstr>
      <vt:lpstr>Metode</vt:lpstr>
      <vt:lpstr>Resultater</vt:lpstr>
      <vt:lpstr>Resultater</vt:lpstr>
      <vt:lpstr>Resultater</vt:lpstr>
      <vt:lpstr>Diskussion</vt:lpstr>
      <vt:lpstr>Diskussion</vt:lpstr>
      <vt:lpstr>Konklusion</vt:lpstr>
      <vt:lpstr>AOM hos børn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Behandling af børn med  akut otitis media</dc:title>
  <dc:creator>charlotte</dc:creator>
  <cp:lastModifiedBy>Astrid</cp:lastModifiedBy>
  <cp:revision>36</cp:revision>
  <dcterms:created xsi:type="dcterms:W3CDTF">2010-01-15T09:34:24Z</dcterms:created>
  <dcterms:modified xsi:type="dcterms:W3CDTF">2010-02-08T19:51:04Z</dcterms:modified>
</cp:coreProperties>
</file>