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85" autoAdjust="0"/>
    <p:restoredTop sz="94667" autoAdjust="0"/>
  </p:normalViewPr>
  <p:slideViewPr>
    <p:cSldViewPr>
      <p:cViewPr varScale="1">
        <p:scale>
          <a:sx n="75" d="100"/>
          <a:sy n="75" d="100"/>
        </p:scale>
        <p:origin x="-103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963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79A28E-4359-4B6A-9D60-E4A082423B21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4" name="Pladsholder til dias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FCD35-CEB6-415F-9CF3-3657D3E711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1</a:t>
            </a:fld>
            <a:endParaRPr lang="da-DK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10</a:t>
            </a:fld>
            <a:endParaRPr lang="da-DK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11</a:t>
            </a:fld>
            <a:endParaRPr 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Indgangsvinkel/valget mange årsager (ressourcer,</a:t>
            </a:r>
            <a:r>
              <a:rPr lang="da-DK" baseline="0" dirty="0" smtClean="0"/>
              <a:t> økonomi, tid erfaringer </a:t>
            </a:r>
            <a:r>
              <a:rPr lang="da-DK" baseline="0" dirty="0" err="1" smtClean="0"/>
              <a:t>m.m</a:t>
            </a:r>
            <a:r>
              <a:rPr lang="da-DK" baseline="0" dirty="0" smtClean="0"/>
              <a:t>)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2</a:t>
            </a:fld>
            <a:endParaRPr 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3</a:t>
            </a:fld>
            <a:endParaRPr 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15-20 artikler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4</a:t>
            </a:fld>
            <a:endParaRPr 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5</a:t>
            </a:fld>
            <a:endParaRPr 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a-DK" dirty="0" err="1" smtClean="0"/>
              <a:t>Nostrand</a:t>
            </a:r>
            <a:r>
              <a:rPr lang="da-DK" baseline="0" dirty="0" smtClean="0"/>
              <a:t> ikke med</a:t>
            </a:r>
            <a:endParaRPr lang="da-DK" dirty="0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6</a:t>
            </a:fld>
            <a:endParaRPr 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7</a:t>
            </a:fld>
            <a:endParaRPr lang="da-DK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8</a:t>
            </a:fld>
            <a:endParaRPr lang="da-DK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ias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FCD35-CEB6-415F-9CF3-3657D3E71156}" type="slidenum">
              <a:rPr lang="da-DK" smtClean="0"/>
              <a:pPr/>
              <a:t>9</a:t>
            </a:fld>
            <a:endParaRPr 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a-DK" smtClean="0"/>
              <a:t>Klik for at redigere undertiteltypografien i masteren</a:t>
            </a:r>
            <a:endParaRPr kumimoji="0" lang="en-US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27" name="Pladsholder til dias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da-DK" smtClean="0"/>
              <a:t>Klik for at redigere typografi i masteren</a:t>
            </a:r>
          </a:p>
          <a:p>
            <a:pPr lvl="1" eaLnBrk="1" latinLnBrk="0" hangingPunct="1"/>
            <a:r>
              <a:rPr lang="da-DK" smtClean="0"/>
              <a:t>Andet niveau</a:t>
            </a:r>
          </a:p>
          <a:p>
            <a:pPr lvl="2" eaLnBrk="1" latinLnBrk="0" hangingPunct="1"/>
            <a:r>
              <a:rPr lang="da-DK" smtClean="0"/>
              <a:t>Tredje niveau</a:t>
            </a:r>
          </a:p>
          <a:p>
            <a:pPr lvl="3" eaLnBrk="1" latinLnBrk="0" hangingPunct="1"/>
            <a:r>
              <a:rPr lang="da-DK" smtClean="0"/>
              <a:t>Fjerde niveau</a:t>
            </a:r>
          </a:p>
          <a:p>
            <a:pPr lvl="4" eaLnBrk="1" latinLnBrk="0" hangingPunct="1"/>
            <a:r>
              <a:rPr lang="da-DK" smtClean="0"/>
              <a:t>Femte niveau</a:t>
            </a:r>
            <a:endParaRPr kumimoji="0"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da-DK" smtClean="0"/>
              <a:t>Klik på ikonet for at tilføje et billede</a:t>
            </a:r>
            <a:endParaRPr kumimoji="0" lang="en-US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ombinationstegnin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Kombinationstegnin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da-DK" smtClean="0"/>
              <a:t>Klik for at redigere titeltypografi i masteren</a:t>
            </a:r>
            <a:endParaRPr kumimoji="0" lang="en-US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a-DK" smtClean="0"/>
              <a:t>Klik for at redigere typografi i masteren</a:t>
            </a:r>
          </a:p>
          <a:p>
            <a:pPr lvl="1" eaLnBrk="1" latinLnBrk="0" hangingPunct="1"/>
            <a:r>
              <a:rPr kumimoji="0" lang="da-DK" smtClean="0"/>
              <a:t>Andet niveau</a:t>
            </a:r>
          </a:p>
          <a:p>
            <a:pPr lvl="2" eaLnBrk="1" latinLnBrk="0" hangingPunct="1"/>
            <a:r>
              <a:rPr kumimoji="0" lang="da-DK" smtClean="0"/>
              <a:t>Tredje niveau</a:t>
            </a:r>
          </a:p>
          <a:p>
            <a:pPr lvl="3" eaLnBrk="1" latinLnBrk="0" hangingPunct="1"/>
            <a:r>
              <a:rPr kumimoji="0" lang="da-DK" smtClean="0"/>
              <a:t>Fjerde niveau</a:t>
            </a:r>
          </a:p>
          <a:p>
            <a:pPr lvl="4" eaLnBrk="1" latinLnBrk="0" hangingPunct="1"/>
            <a:r>
              <a:rPr kumimoji="0" lang="da-DK" smtClean="0"/>
              <a:t>Femte niveau</a:t>
            </a:r>
            <a:endParaRPr kumimoji="0" lang="en-US"/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3C6E2D3-8C89-4135-93F7-4CEB4DF71565}" type="datetimeFigureOut">
              <a:rPr lang="da-DK" smtClean="0"/>
              <a:pPr/>
              <a:t>20-08-2009</a:t>
            </a:fld>
            <a:endParaRPr lang="da-DK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18" name="Pladsholder til diasnumm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FD70E0E-1C5D-4A92-8E0E-496211306756}" type="slidenum">
              <a:rPr lang="da-DK" smtClean="0"/>
              <a:pPr/>
              <a:t>‹nr.›</a:t>
            </a:fld>
            <a:endParaRPr lang="da-DK"/>
          </a:p>
        </p:txBody>
      </p:sp>
      <p:grpSp>
        <p:nvGrpSpPr>
          <p:cNvPr id="2" name="Grup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Kombinationstegnin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Kombinationstegnin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33400" y="571480"/>
            <a:ext cx="7851648" cy="2628920"/>
          </a:xfrm>
        </p:spPr>
        <p:txBody>
          <a:bodyPr>
            <a:normAutofit fontScale="90000"/>
          </a:bodyPr>
          <a:lstStyle/>
          <a:p>
            <a:r>
              <a:rPr lang="da-DK" b="1" dirty="0" smtClean="0"/>
              <a:t/>
            </a:r>
            <a:br>
              <a:rPr lang="da-DK" b="1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> </a:t>
            </a:r>
            <a:br>
              <a:rPr lang="da-DK" dirty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 smtClean="0"/>
              <a:t/>
            </a:r>
            <a:br>
              <a:rPr lang="da-DK" dirty="0" smtClean="0"/>
            </a:br>
            <a:r>
              <a:rPr lang="da-DK" dirty="0"/>
              <a:t/>
            </a:r>
            <a:br>
              <a:rPr lang="da-DK" dirty="0"/>
            </a:b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533400" y="1071546"/>
            <a:ext cx="7854696" cy="2643206"/>
          </a:xfrm>
        </p:spPr>
        <p:txBody>
          <a:bodyPr/>
          <a:lstStyle/>
          <a:p>
            <a:pPr algn="ctr"/>
            <a:r>
              <a:rPr lang="da-DK" sz="4000" b="1" dirty="0" smtClean="0"/>
              <a:t>Diagnostik af urinvejsinfektion ved hjælp af </a:t>
            </a:r>
            <a:r>
              <a:rPr lang="da-DK" sz="4000" b="1" dirty="0" err="1" smtClean="0"/>
              <a:t>urinstix</a:t>
            </a:r>
            <a:r>
              <a:rPr lang="da-DK" sz="4000" b="1" dirty="0" smtClean="0"/>
              <a:t> hos kvinder i almen praksis.</a:t>
            </a:r>
            <a:endParaRPr lang="da-DK" sz="4000" dirty="0" smtClean="0"/>
          </a:p>
          <a:p>
            <a:endParaRPr lang="da-DK" dirty="0"/>
          </a:p>
        </p:txBody>
      </p:sp>
      <p:pic>
        <p:nvPicPr>
          <p:cNvPr id="6" name="Billede 5" descr="232623.jp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00430" y="3929066"/>
            <a:ext cx="2643206" cy="25717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305800" cy="4929222"/>
          </a:xfrm>
        </p:spPr>
        <p:txBody>
          <a:bodyPr anchor="t">
            <a:normAutofit/>
          </a:bodyPr>
          <a:lstStyle/>
          <a:p>
            <a:r>
              <a:rPr lang="da-DK" sz="1800" dirty="0" smtClean="0"/>
              <a:t>Hvad sker der hvis man bruger </a:t>
            </a:r>
            <a:r>
              <a:rPr lang="da-DK" sz="1800" dirty="0" err="1" smtClean="0"/>
              <a:t>urinstixen</a:t>
            </a:r>
            <a:r>
              <a:rPr lang="da-DK" sz="1800" dirty="0" smtClean="0"/>
              <a:t> som screening i en </a:t>
            </a:r>
            <a:r>
              <a:rPr lang="da-DK" sz="1800" dirty="0" err="1" smtClean="0"/>
              <a:t>asymptomatisk</a:t>
            </a:r>
            <a:r>
              <a:rPr lang="da-DK" sz="1800" dirty="0" smtClean="0"/>
              <a:t> population, hvor vi antager at prævalensen er 10%?</a:t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/>
            </a:r>
            <a:br>
              <a:rPr lang="da-DK" sz="1800" dirty="0" smtClean="0"/>
            </a:br>
            <a:r>
              <a:rPr lang="da-DK" sz="1800" dirty="0" smtClean="0"/>
              <a:t>PPV: 35,7% NPV: 94,2%</a:t>
            </a:r>
            <a:br>
              <a:rPr lang="da-DK" sz="1800" dirty="0" smtClean="0"/>
            </a:br>
            <a:endParaRPr lang="da-DK" sz="1800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857224" y="1928800"/>
          <a:ext cx="6929484" cy="2857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2371"/>
                <a:gridCol w="1732371"/>
                <a:gridCol w="1732371"/>
                <a:gridCol w="1732371"/>
              </a:tblGrid>
              <a:tr h="714381">
                <a:tc>
                  <a:txBody>
                    <a:bodyPr/>
                    <a:lstStyle/>
                    <a:p>
                      <a:r>
                        <a:rPr lang="da-DK" dirty="0" smtClean="0"/>
                        <a:t>Prævalens</a:t>
                      </a:r>
                      <a:r>
                        <a:rPr lang="da-DK" baseline="0" dirty="0" smtClean="0"/>
                        <a:t> 10%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Syg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Rask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I alt</a:t>
                      </a:r>
                      <a:endParaRPr lang="da-DK" dirty="0"/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r>
                        <a:rPr lang="da-DK" dirty="0" smtClean="0"/>
                        <a:t>Test positiv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50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90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140</a:t>
                      </a:r>
                      <a:endParaRPr lang="da-DK" dirty="0"/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r>
                        <a:rPr lang="da-DK" dirty="0" smtClean="0"/>
                        <a:t>Test negativ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50 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810 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860</a:t>
                      </a:r>
                      <a:endParaRPr lang="da-DK" dirty="0"/>
                    </a:p>
                  </a:txBody>
                  <a:tcPr/>
                </a:tc>
              </a:tr>
              <a:tr h="71438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100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900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1000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305800" cy="4929222"/>
          </a:xfrm>
        </p:spPr>
        <p:txBody>
          <a:bodyPr anchor="t">
            <a:normAutofit/>
          </a:bodyPr>
          <a:lstStyle/>
          <a:p>
            <a:pPr hangingPunct="0"/>
            <a:r>
              <a:rPr lang="da-DK" sz="4000" dirty="0" smtClean="0"/>
              <a:t>Konklusion</a:t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2800" b="1" i="1" dirty="0" smtClean="0"/>
              <a:t>Man kan kun diagnosticere UVI alene ved </a:t>
            </a:r>
            <a:r>
              <a:rPr lang="da-DK" sz="2800" b="1" i="1" dirty="0" err="1" smtClean="0"/>
              <a:t>urinstix</a:t>
            </a:r>
            <a:r>
              <a:rPr lang="da-DK" sz="2800" b="1" i="1" dirty="0" smtClean="0"/>
              <a:t>, hvis den er positiv for både </a:t>
            </a:r>
            <a:r>
              <a:rPr lang="da-DK" sz="2800" b="1" i="1" dirty="0" err="1" smtClean="0"/>
              <a:t>leukocytesterase</a:t>
            </a:r>
            <a:r>
              <a:rPr lang="da-DK" sz="2800" b="1" i="1" dirty="0" smtClean="0"/>
              <a:t> og nitrit.</a:t>
            </a: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b="1" i="1" dirty="0" smtClean="0"/>
              <a:t>Man kan kun afkræfte UVI alene ved </a:t>
            </a:r>
            <a:r>
              <a:rPr lang="da-DK" sz="2800" b="1" i="1" dirty="0" err="1" smtClean="0"/>
              <a:t>urinstix</a:t>
            </a:r>
            <a:r>
              <a:rPr lang="da-DK" sz="2800" b="1" i="1" dirty="0" smtClean="0"/>
              <a:t>, hvis den er blank</a:t>
            </a:r>
            <a:r>
              <a:rPr lang="da-DK" sz="2800" dirty="0" smtClean="0"/>
              <a:t>.</a:t>
            </a:r>
            <a:r>
              <a:rPr lang="da-DK" sz="4000" dirty="0" smtClean="0"/>
              <a:t/>
            </a:r>
            <a:br>
              <a:rPr lang="da-DK" sz="4000" dirty="0" smtClean="0"/>
            </a:br>
            <a:endParaRPr lang="da-DK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571472" y="214290"/>
            <a:ext cx="8229600" cy="1571636"/>
          </a:xfrm>
        </p:spPr>
        <p:txBody>
          <a:bodyPr anchor="t">
            <a:normAutofit fontScale="90000"/>
          </a:bodyPr>
          <a:lstStyle/>
          <a:p>
            <a:pPr algn="l"/>
            <a:r>
              <a:rPr lang="da-DK" sz="1600" dirty="0" smtClean="0"/>
              <a:t> </a:t>
            </a:r>
            <a:br>
              <a:rPr lang="da-DK" sz="1600" dirty="0" smtClean="0"/>
            </a:b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> </a:t>
            </a:r>
            <a:r>
              <a:rPr lang="da-DK" sz="2800" dirty="0" smtClean="0"/>
              <a:t>UVI er et hyppigt problem.</a:t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2-5 % af alle kontakter i praksis drejer sig om mulig UVI</a:t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Forskellige diagnostiske indgangsvinkler</a:t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Vores erfaring fra over 20 forskellige lægepraksis: </a:t>
            </a:r>
            <a:br>
              <a:rPr lang="da-DK" sz="2800" dirty="0" smtClean="0"/>
            </a:br>
            <a:r>
              <a:rPr lang="da-DK" sz="2800" dirty="0" smtClean="0"/>
              <a:t> ¾ </a:t>
            </a:r>
            <a:r>
              <a:rPr lang="da-DK" sz="2800" dirty="0" err="1" smtClean="0"/>
              <a:t>urinstix</a:t>
            </a:r>
            <a:r>
              <a:rPr lang="da-DK" sz="2800" dirty="0" smtClean="0"/>
              <a:t> </a:t>
            </a:r>
            <a:br>
              <a:rPr lang="da-DK" sz="2800" dirty="0" smtClean="0"/>
            </a:br>
            <a:r>
              <a:rPr lang="da-DK" sz="2800" dirty="0" smtClean="0"/>
              <a:t> ¼ mikroskopi</a:t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Hyppigst </a:t>
            </a:r>
            <a:r>
              <a:rPr lang="da-DK" sz="2800" dirty="0" err="1" smtClean="0"/>
              <a:t>stix</a:t>
            </a:r>
            <a:r>
              <a:rPr lang="da-DK" sz="2800" dirty="0" smtClean="0"/>
              <a:t>: Er den god nok?</a:t>
            </a:r>
            <a:br>
              <a:rPr lang="da-DK" sz="2800" dirty="0" smtClean="0"/>
            </a:br>
            <a:r>
              <a:rPr lang="da-DK" sz="2800" dirty="0" smtClean="0"/>
              <a:t>                         Kan den bruges?</a:t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/>
              <a:t/>
            </a:r>
            <a:br>
              <a:rPr lang="da-DK" sz="2800" dirty="0"/>
            </a:br>
            <a:r>
              <a:rPr lang="da-DK" sz="1600" dirty="0" smtClean="0"/>
              <a:t/>
            </a:r>
            <a:br>
              <a:rPr lang="da-DK" sz="1600" dirty="0" smtClean="0"/>
            </a:br>
            <a:endParaRPr lang="da-DK" sz="1600" dirty="0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2984"/>
            <a:ext cx="8305800" cy="5143536"/>
          </a:xfrm>
        </p:spPr>
        <p:txBody>
          <a:bodyPr anchor="t">
            <a:normAutofit/>
          </a:bodyPr>
          <a:lstStyle/>
          <a:p>
            <a:pPr hangingPunct="0"/>
            <a:r>
              <a:rPr lang="da-DK" sz="2400" b="1" dirty="0" smtClean="0"/>
              <a:t>Formål:</a:t>
            </a:r>
            <a:br>
              <a:rPr lang="da-DK" sz="2400" b="1" dirty="0" smtClean="0"/>
            </a:br>
            <a:r>
              <a:rPr lang="da-DK" sz="2400" b="1" dirty="0" smtClean="0"/>
              <a:t/>
            </a:r>
            <a:br>
              <a:rPr lang="da-DK" sz="2400" b="1" dirty="0" smtClean="0"/>
            </a:br>
            <a:r>
              <a:rPr lang="da-DK" sz="2400" b="1" dirty="0" smtClean="0"/>
              <a:t>”</a:t>
            </a:r>
            <a:r>
              <a:rPr lang="da-DK" sz="2400" b="1" dirty="0" err="1" smtClean="0"/>
              <a:t>Urinstixens</a:t>
            </a:r>
            <a:r>
              <a:rPr lang="da-DK" sz="2400" b="1" dirty="0" smtClean="0"/>
              <a:t> evne til at diagnosticere UVI hos kvindelige patienter over 18 år med urinvejssymptomer ude i Almen Praksis. Evnen målt ved sensitivitet, specificitet og </a:t>
            </a:r>
            <a:r>
              <a:rPr lang="da-DK" sz="2400" b="1" dirty="0" err="1" smtClean="0"/>
              <a:t>prædiktive</a:t>
            </a:r>
            <a:r>
              <a:rPr lang="da-DK" sz="2400" b="1" dirty="0" smtClean="0"/>
              <a:t> </a:t>
            </a:r>
            <a:r>
              <a:rPr lang="da-DK" sz="2400" b="1" dirty="0" smtClean="0"/>
              <a:t>værdier, hvor Golden standard defineres som urindyrkning”.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 </a:t>
            </a:r>
            <a:br>
              <a:rPr lang="da-DK" sz="2400" dirty="0" smtClean="0"/>
            </a:br>
            <a:r>
              <a:rPr lang="da-DK" sz="2400" dirty="0" smtClean="0"/>
              <a:t>Kan man udelukkende ud fra </a:t>
            </a:r>
            <a:r>
              <a:rPr lang="da-DK" sz="2400" dirty="0" err="1" smtClean="0"/>
              <a:t>urinstix</a:t>
            </a:r>
            <a:r>
              <a:rPr lang="da-DK" sz="2400" dirty="0" smtClean="0"/>
              <a:t> diagnosticere UVI hos denne patient-population ?</a:t>
            </a:r>
            <a:br>
              <a:rPr lang="da-DK" sz="2400" dirty="0" smtClean="0"/>
            </a:br>
            <a:r>
              <a:rPr lang="da-DK" sz="2400" dirty="0" smtClean="0"/>
              <a:t> </a:t>
            </a:r>
            <a:br>
              <a:rPr lang="da-DK" sz="2400" dirty="0" smtClean="0"/>
            </a:br>
            <a:endParaRPr lang="da-DK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1142984"/>
            <a:ext cx="8305800" cy="4786346"/>
          </a:xfrm>
        </p:spPr>
        <p:txBody>
          <a:bodyPr anchor="t">
            <a:normAutofit fontScale="90000"/>
          </a:bodyPr>
          <a:lstStyle/>
          <a:p>
            <a:r>
              <a:rPr lang="da-DK" sz="4000" dirty="0" smtClean="0"/>
              <a:t>Metode:</a:t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2400" dirty="0" smtClean="0"/>
              <a:t>- </a:t>
            </a:r>
            <a:r>
              <a:rPr lang="da-DK" sz="2400" dirty="0" err="1" smtClean="0"/>
              <a:t>Pubmed</a:t>
            </a:r>
            <a:r>
              <a:rPr lang="da-DK" sz="2400" dirty="0" smtClean="0"/>
              <a:t>, </a:t>
            </a:r>
            <a:r>
              <a:rPr lang="da-DK" sz="2400" dirty="0" err="1" smtClean="0"/>
              <a:t>google</a:t>
            </a:r>
            <a:r>
              <a:rPr lang="da-DK" sz="2400" dirty="0" smtClean="0"/>
              <a:t>, referenceliste, forfattere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err="1" smtClean="0"/>
              <a:t>-Artikler</a:t>
            </a:r>
            <a:r>
              <a:rPr lang="da-DK" sz="2400" dirty="0" smtClean="0"/>
              <a:t>: sammenlignelige  med danske forhold, kvinder, nyere artikler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- 4 artikler ud af 15 som vi valgte at analysere nærmere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endParaRPr lang="da-DK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305800" cy="5143536"/>
          </a:xfrm>
        </p:spPr>
        <p:txBody>
          <a:bodyPr anchor="t">
            <a:normAutofit fontScale="90000"/>
          </a:bodyPr>
          <a:lstStyle/>
          <a:p>
            <a:r>
              <a:rPr lang="da-DK" sz="4000" dirty="0" smtClean="0"/>
              <a:t>Artikler:</a:t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2400" dirty="0" smtClean="0"/>
              <a:t>- 2 amerikanske og 2 engelske</a:t>
            </a:r>
            <a:br>
              <a:rPr lang="da-DK" sz="2400" dirty="0" smtClean="0"/>
            </a:br>
            <a:r>
              <a:rPr lang="da-DK" sz="2400" dirty="0" smtClean="0"/>
              <a:t>- Almen praksis, skadestue, klinisk laboratorium</a:t>
            </a:r>
            <a:br>
              <a:rPr lang="da-DK" sz="2400" dirty="0" smtClean="0"/>
            </a:br>
            <a:r>
              <a:rPr lang="da-DK" sz="2400" dirty="0" smtClean="0"/>
              <a:t>- Gold standard i alle studierne er dyrkning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- Svært at lave direkte </a:t>
            </a:r>
            <a:r>
              <a:rPr lang="da-DK" sz="2400" dirty="0" smtClean="0"/>
              <a:t>sammenligninger </a:t>
            </a:r>
            <a:r>
              <a:rPr lang="da-DK" sz="2400" dirty="0" smtClean="0"/>
              <a:t>studierne i </a:t>
            </a:r>
            <a:r>
              <a:rPr lang="da-DK" sz="2400" dirty="0" smtClean="0"/>
              <a:t>mellem, grundet         </a:t>
            </a:r>
            <a:r>
              <a:rPr lang="da-DK" sz="2400" dirty="0" smtClean="0"/>
              <a:t>forskellige populationer, </a:t>
            </a:r>
            <a:r>
              <a:rPr lang="da-DK" sz="2400" dirty="0" err="1" smtClean="0"/>
              <a:t>set-up</a:t>
            </a:r>
            <a:r>
              <a:rPr lang="da-DK" sz="2400" dirty="0" smtClean="0"/>
              <a:t> og </a:t>
            </a:r>
            <a:r>
              <a:rPr lang="da-DK" sz="2400" dirty="0" err="1" smtClean="0"/>
              <a:t>cuttoff-points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- Dog er det muligt at sammenligne yderpunkterne i 3 af studierne:</a:t>
            </a:r>
            <a:br>
              <a:rPr lang="da-DK" sz="2400" dirty="0" smtClean="0"/>
            </a:br>
            <a:r>
              <a:rPr lang="da-DK" sz="2400" dirty="0" smtClean="0"/>
              <a:t>  Helt blank </a:t>
            </a:r>
            <a:r>
              <a:rPr lang="da-DK" sz="2400" dirty="0" err="1" smtClean="0"/>
              <a:t>stix</a:t>
            </a:r>
            <a:r>
              <a:rPr lang="da-DK" sz="2400" dirty="0" smtClean="0"/>
              <a:t> og positiv </a:t>
            </a:r>
            <a:r>
              <a:rPr lang="da-DK" sz="2400" dirty="0" err="1" smtClean="0"/>
              <a:t>leucocytesterase</a:t>
            </a:r>
            <a:r>
              <a:rPr lang="da-DK" sz="2400" dirty="0" smtClean="0"/>
              <a:t> og nitrit.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endParaRPr lang="da-DK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305800" cy="5000660"/>
          </a:xfrm>
        </p:spPr>
        <p:txBody>
          <a:bodyPr anchor="t">
            <a:normAutofit/>
          </a:bodyPr>
          <a:lstStyle/>
          <a:p>
            <a:r>
              <a:rPr lang="da-DK" sz="4000" dirty="0" smtClean="0"/>
              <a:t>Resultater</a:t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endParaRPr lang="da-DK" sz="1200" dirty="0"/>
          </a:p>
        </p:txBody>
      </p:sp>
      <p:graphicFrame>
        <p:nvGraphicFramePr>
          <p:cNvPr id="3" name="Tabel 2"/>
          <p:cNvGraphicFramePr>
            <a:graphicFrameLocks noGrp="1"/>
          </p:cNvGraphicFramePr>
          <p:nvPr/>
        </p:nvGraphicFramePr>
        <p:xfrm>
          <a:off x="428595" y="2714620"/>
          <a:ext cx="8072495" cy="2571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499"/>
                <a:gridCol w="1614499"/>
                <a:gridCol w="1614499"/>
                <a:gridCol w="1614499"/>
                <a:gridCol w="1614499"/>
              </a:tblGrid>
              <a:tr h="642942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Sensitivitet%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Specificitet%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PPV%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NPV%</a:t>
                      </a:r>
                      <a:endParaRPr lang="da-DK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da-DK" dirty="0" smtClean="0"/>
                        <a:t>P. Little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  26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97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93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44</a:t>
                      </a:r>
                      <a:endParaRPr lang="da-DK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da-DK" dirty="0" smtClean="0"/>
                        <a:t>R. </a:t>
                      </a:r>
                      <a:r>
                        <a:rPr lang="da-DK" dirty="0" err="1" smtClean="0"/>
                        <a:t>Lammers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9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99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88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52</a:t>
                      </a:r>
                      <a:endParaRPr lang="da-DK" dirty="0"/>
                    </a:p>
                  </a:txBody>
                  <a:tcPr/>
                </a:tc>
              </a:tr>
              <a:tr h="642942">
                <a:tc>
                  <a:txBody>
                    <a:bodyPr/>
                    <a:lstStyle/>
                    <a:p>
                      <a:r>
                        <a:rPr lang="da-DK" dirty="0" smtClean="0"/>
                        <a:t>P. </a:t>
                      </a:r>
                      <a:r>
                        <a:rPr lang="da-DK" dirty="0" err="1" smtClean="0"/>
                        <a:t>Leman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37,5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100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100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70,6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8993937" cy="2831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a-DK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a-DK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a-DK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a-DK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a-DK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da-DK" sz="1200" dirty="0"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a-D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Tabel 1: Diagnosticeret UVI hvor </a:t>
            </a:r>
            <a:r>
              <a:rPr kumimoji="0" lang="da-D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urinstix</a:t>
            </a:r>
            <a:r>
              <a:rPr kumimoji="0" lang="da-D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er fundet positiv for både </a:t>
            </a:r>
            <a:r>
              <a:rPr kumimoji="0" lang="da-DK" sz="16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leukocytesterase</a:t>
            </a:r>
            <a:r>
              <a:rPr kumimoji="0" lang="da-DK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og nitrit.</a:t>
            </a:r>
            <a:endParaRPr kumimoji="0" lang="da-DK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a-D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71546"/>
            <a:ext cx="8305800" cy="5000660"/>
          </a:xfrm>
        </p:spPr>
        <p:txBody>
          <a:bodyPr anchor="t">
            <a:normAutofit/>
          </a:bodyPr>
          <a:lstStyle/>
          <a:p>
            <a:r>
              <a:rPr lang="da-DK" sz="4000" dirty="0" smtClean="0"/>
              <a:t>Udelukke UVI, kan man det?</a:t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2400" dirty="0" smtClean="0"/>
              <a:t>- Blank </a:t>
            </a:r>
            <a:r>
              <a:rPr lang="da-DK" sz="2400" dirty="0" err="1" smtClean="0"/>
              <a:t>urinstix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>- NPV mellem 73-100%</a:t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err="1" smtClean="0"/>
              <a:t>-”Gråzone</a:t>
            </a:r>
            <a:r>
              <a:rPr lang="da-DK" sz="2400" dirty="0" smtClean="0"/>
              <a:t>” – alt her i mellem</a:t>
            </a:r>
            <a:endParaRPr lang="da-DK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305800" cy="5000660"/>
          </a:xfrm>
        </p:spPr>
        <p:txBody>
          <a:bodyPr anchor="t">
            <a:normAutofit/>
          </a:bodyPr>
          <a:lstStyle/>
          <a:p>
            <a:r>
              <a:rPr lang="da-DK" sz="4000" dirty="0" smtClean="0"/>
              <a:t>Fejlkilder</a:t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2400" dirty="0" smtClean="0"/>
              <a:t>- Inklusions- og eksklusionskriterier</a:t>
            </a:r>
            <a:br>
              <a:rPr lang="da-DK" sz="2400" dirty="0" smtClean="0"/>
            </a:br>
            <a:r>
              <a:rPr lang="da-DK" sz="2400" dirty="0" smtClean="0"/>
              <a:t>- Bakterieflora</a:t>
            </a:r>
            <a:br>
              <a:rPr lang="da-DK" sz="2400" dirty="0" smtClean="0"/>
            </a:br>
            <a:r>
              <a:rPr lang="da-DK" sz="2400" dirty="0" smtClean="0"/>
              <a:t>- Population</a:t>
            </a:r>
            <a:br>
              <a:rPr lang="da-DK" sz="2400" dirty="0" smtClean="0"/>
            </a:br>
            <a:r>
              <a:rPr lang="da-DK" sz="2400" dirty="0" smtClean="0"/>
              <a:t>- Golden Standard</a:t>
            </a:r>
            <a:br>
              <a:rPr lang="da-DK" sz="2400" dirty="0" smtClean="0"/>
            </a:br>
            <a:r>
              <a:rPr lang="da-DK" sz="2400" dirty="0" smtClean="0"/>
              <a:t>    - </a:t>
            </a:r>
            <a:r>
              <a:rPr lang="da-DK" sz="1800" dirty="0" smtClean="0"/>
              <a:t>uenighed om 10*3, 10*4 eller 10*5 bakterier/ml.</a:t>
            </a:r>
            <a:endParaRPr lang="da-DK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00034" y="928670"/>
            <a:ext cx="8305800" cy="5429288"/>
          </a:xfrm>
        </p:spPr>
        <p:txBody>
          <a:bodyPr anchor="t">
            <a:normAutofit/>
          </a:bodyPr>
          <a:lstStyle/>
          <a:p>
            <a:pPr hangingPunct="0"/>
            <a:r>
              <a:rPr lang="da-DK" sz="4000" dirty="0" smtClean="0"/>
              <a:t>Screening</a:t>
            </a:r>
            <a:br>
              <a:rPr lang="da-DK" sz="4000" dirty="0" smtClean="0"/>
            </a:br>
            <a:r>
              <a:rPr lang="da-DK" sz="2000" dirty="0" smtClean="0"/>
              <a:t>Prævalensen af UVI i en befolkning med </a:t>
            </a:r>
            <a:r>
              <a:rPr lang="da-DK" sz="2000" dirty="0" err="1" smtClean="0"/>
              <a:t>dysuri</a:t>
            </a:r>
            <a:r>
              <a:rPr lang="da-DK" sz="2000" dirty="0" smtClean="0"/>
              <a:t> tænkes at være 50%. Hvor god er testen til at forudsige syg/rask?</a:t>
            </a:r>
            <a:br>
              <a:rPr lang="da-DK" sz="2000" dirty="0" smtClean="0"/>
            </a:br>
            <a:r>
              <a:rPr lang="da-DK" sz="2000" dirty="0" smtClean="0"/>
              <a:t> </a:t>
            </a:r>
            <a:r>
              <a:rPr lang="da-DK" sz="3600" dirty="0" smtClean="0"/>
              <a:t/>
            </a:r>
            <a:br>
              <a:rPr lang="da-DK" sz="36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4000" dirty="0" smtClean="0"/>
              <a:t/>
            </a:r>
            <a:br>
              <a:rPr lang="da-DK" sz="4000" dirty="0" smtClean="0"/>
            </a:br>
            <a:r>
              <a:rPr lang="da-DK" sz="1800" dirty="0" smtClean="0">
                <a:solidFill>
                  <a:schemeClr val="accent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PPV: 83,3% NPV 64,3%</a:t>
            </a:r>
            <a:r>
              <a:rPr lang="da-D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a-DK" sz="1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da-DK" sz="1800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/>
        </p:nvGraphicFramePr>
        <p:xfrm>
          <a:off x="571471" y="2357429"/>
          <a:ext cx="7024695" cy="27146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6174"/>
                <a:gridCol w="1706019"/>
                <a:gridCol w="1806328"/>
                <a:gridCol w="1756174"/>
              </a:tblGrid>
              <a:tr h="705835">
                <a:tc>
                  <a:txBody>
                    <a:bodyPr/>
                    <a:lstStyle/>
                    <a:p>
                      <a:r>
                        <a:rPr lang="da-DK" dirty="0" smtClean="0"/>
                        <a:t>Prævalens 50%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baseline="0" dirty="0" smtClean="0"/>
                        <a:t> Syg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Rask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 smtClean="0"/>
                        <a:t>ialt</a:t>
                      </a:r>
                      <a:endParaRPr lang="da-DK" dirty="0"/>
                    </a:p>
                  </a:txBody>
                  <a:tcPr/>
                </a:tc>
              </a:tr>
              <a:tr h="669604">
                <a:tc>
                  <a:txBody>
                    <a:bodyPr/>
                    <a:lstStyle/>
                    <a:p>
                      <a:r>
                        <a:rPr lang="da-DK" dirty="0" smtClean="0"/>
                        <a:t>Test positiv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250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50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300</a:t>
                      </a:r>
                      <a:endParaRPr lang="da-DK" dirty="0"/>
                    </a:p>
                  </a:txBody>
                  <a:tcPr/>
                </a:tc>
              </a:tr>
              <a:tr h="669604">
                <a:tc>
                  <a:txBody>
                    <a:bodyPr/>
                    <a:lstStyle/>
                    <a:p>
                      <a:r>
                        <a:rPr lang="da-DK" dirty="0" smtClean="0"/>
                        <a:t>Test negativ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250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450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700</a:t>
                      </a:r>
                      <a:endParaRPr lang="da-DK" dirty="0"/>
                    </a:p>
                  </a:txBody>
                  <a:tcPr/>
                </a:tc>
              </a:tr>
              <a:tr h="669604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500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500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smtClean="0"/>
                        <a:t>  1000</a:t>
                      </a:r>
                      <a:endParaRPr lang="da-DK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løb">
  <a:themeElements>
    <a:clrScheme name="Forløb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orløb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335</TotalTime>
  <Words>199</Words>
  <Application>Microsoft Office PowerPoint</Application>
  <PresentationFormat>Skærmshow (4:3)</PresentationFormat>
  <Paragraphs>88</Paragraphs>
  <Slides>11</Slides>
  <Notes>11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Forløb</vt:lpstr>
      <vt:lpstr>           </vt:lpstr>
      <vt:lpstr>      UVI er et hyppigt problem.  2-5 % af alle kontakter i praksis drejer sig om mulig UVI  Forskellige diagnostiske indgangsvinkler  Vores erfaring fra over 20 forskellige lægepraksis:   ¾ urinstix   ¼ mikroskopi  Hyppigst stix: Er den god nok?                          Kan den bruges?          </vt:lpstr>
      <vt:lpstr>Formål:  ”Urinstixens evne til at diagnosticere UVI hos kvindelige patienter over 18 år med urinvejssymptomer ude i Almen Praksis. Evnen målt ved sensitivitet, specificitet og prædiktive værdier, hvor Golden standard defineres som urindyrkning”.   Kan man udelukkende ud fra urinstix diagnosticere UVI hos denne patient-population ?   </vt:lpstr>
      <vt:lpstr>Metode:  - Pubmed, google, referenceliste, forfattere  -Artikler: sammenlignelige  med danske forhold, kvinder, nyere artikler  - 4 artikler ud af 15 som vi valgte at analysere nærmere   </vt:lpstr>
      <vt:lpstr>Artikler:  - 2 amerikanske og 2 engelske - Almen praksis, skadestue, klinisk laboratorium - Gold standard i alle studierne er dyrkning  - Svært at lave direkte sammenligninger studierne i mellem, grundet         forskellige populationer, set-up og cuttoff-points  - Dog er det muligt at sammenligne yderpunkterne i 3 af studierne:   Helt blank stix og positiv leucocytesterase og nitrit.     </vt:lpstr>
      <vt:lpstr>Resultater  </vt:lpstr>
      <vt:lpstr>Udelukke UVI, kan man det?  - Blank urinstix  - NPV mellem 73-100%  -”Gråzone” – alt her i mellem</vt:lpstr>
      <vt:lpstr>Fejlkilder  - Inklusions- og eksklusionskriterier - Bakterieflora - Population - Golden Standard     - uenighed om 10*3, 10*4 eller 10*5 bakterier/ml.</vt:lpstr>
      <vt:lpstr>Screening Prævalensen af UVI i en befolkning med dysuri tænkes at være 50%. Hvor god er testen til at forudsige syg/rask?        PPV: 83,3% NPV 64,3% </vt:lpstr>
      <vt:lpstr>Hvad sker der hvis man bruger urinstixen som screening i en asymptomatisk population, hvor vi antager at prævalensen er 10%?             PPV: 35,7% NPV: 94,2% </vt:lpstr>
      <vt:lpstr>Konklusion  Man kan kun diagnosticere UVI alene ved urinstix, hvis den er positiv for både leukocytesterase og nitrit. Man kan kun afkræfte UVI alene ved urinstix, hvis den er blank.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 af urinvejsinfektion ved hjælp af urinstix hos kvinder i almen praksis.</dc:title>
  <dc:creator>Morten</dc:creator>
  <cp:lastModifiedBy>Morten</cp:lastModifiedBy>
  <cp:revision>36</cp:revision>
  <dcterms:created xsi:type="dcterms:W3CDTF">2009-06-25T16:50:44Z</dcterms:created>
  <dcterms:modified xsi:type="dcterms:W3CDTF">2009-08-20T19:16:44Z</dcterms:modified>
</cp:coreProperties>
</file>