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70" r:id="rId9"/>
    <p:sldId id="271" r:id="rId10"/>
    <p:sldId id="265" r:id="rId11"/>
    <p:sldId id="268" r:id="rId12"/>
    <p:sldId id="266" r:id="rId13"/>
    <p:sldId id="267" r:id="rId14"/>
    <p:sldId id="269" r:id="rId15"/>
    <p:sldId id="272" r:id="rId16"/>
    <p:sldId id="277" r:id="rId17"/>
    <p:sldId id="275" r:id="rId18"/>
    <p:sldId id="273" r:id="rId19"/>
    <p:sldId id="279" r:id="rId20"/>
    <p:sldId id="278" r:id="rId21"/>
    <p:sldId id="276" r:id="rId2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64311" autoAdjust="0"/>
  </p:normalViewPr>
  <p:slideViewPr>
    <p:cSldViewPr>
      <p:cViewPr varScale="1">
        <p:scale>
          <a:sx n="68" d="100"/>
          <a:sy n="68" d="100"/>
        </p:scale>
        <p:origin x="-2154" y="-90"/>
      </p:cViewPr>
      <p:guideLst>
        <p:guide orient="horz" pos="890"/>
        <p:guide pos="106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88058-CC9B-4C28-994F-6D76881168A9}" type="datetimeFigureOut">
              <a:rPr lang="da-DK" smtClean="0"/>
              <a:pPr/>
              <a:t>25-02-2009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61B44-83B3-4A59-8755-E5C55CFE167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61B44-83B3-4A59-8755-E5C55CFE1677}" type="slidenum">
              <a:rPr lang="da-DK" smtClean="0"/>
              <a:pPr/>
              <a:t>2</a:t>
            </a:fld>
            <a:endParaRPr lang="da-D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61B44-83B3-4A59-8755-E5C55CFE1677}" type="slidenum">
              <a:rPr lang="da-DK" smtClean="0"/>
              <a:pPr/>
              <a:t>12</a:t>
            </a:fld>
            <a:endParaRPr lang="da-D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61B44-83B3-4A59-8755-E5C55CFE1677}" type="slidenum">
              <a:rPr lang="da-DK" smtClean="0"/>
              <a:pPr/>
              <a:t>13</a:t>
            </a:fld>
            <a:endParaRPr lang="da-D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61B44-83B3-4A59-8755-E5C55CFE1677}" type="slidenum">
              <a:rPr lang="da-DK" smtClean="0"/>
              <a:pPr/>
              <a:t>14</a:t>
            </a:fld>
            <a:endParaRPr lang="da-D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61B44-83B3-4A59-8755-E5C55CFE1677}" type="slidenum">
              <a:rPr lang="da-DK" smtClean="0"/>
              <a:pPr/>
              <a:t>15</a:t>
            </a:fld>
            <a:endParaRPr lang="da-DK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61B44-83B3-4A59-8755-E5C55CFE1677}" type="slidenum">
              <a:rPr lang="da-DK" smtClean="0"/>
              <a:pPr/>
              <a:t>18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61B44-83B3-4A59-8755-E5C55CFE1677}" type="slidenum">
              <a:rPr lang="da-DK" smtClean="0"/>
              <a:pPr/>
              <a:t>3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61B44-83B3-4A59-8755-E5C55CFE1677}" type="slidenum">
              <a:rPr lang="da-DK" smtClean="0"/>
              <a:pPr/>
              <a:t>4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61B44-83B3-4A59-8755-E5C55CFE1677}" type="slidenum">
              <a:rPr lang="da-DK" smtClean="0"/>
              <a:pPr/>
              <a:t>5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61B44-83B3-4A59-8755-E5C55CFE1677}" type="slidenum">
              <a:rPr lang="da-DK" smtClean="0"/>
              <a:pPr/>
              <a:t>6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61B44-83B3-4A59-8755-E5C55CFE1677}" type="slidenum">
              <a:rPr lang="da-DK" smtClean="0"/>
              <a:pPr/>
              <a:t>7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61B44-83B3-4A59-8755-E5C55CFE1677}" type="slidenum">
              <a:rPr lang="da-DK" smtClean="0"/>
              <a:pPr/>
              <a:t>8</a:t>
            </a:fld>
            <a:endParaRPr 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61B44-83B3-4A59-8755-E5C55CFE1677}" type="slidenum">
              <a:rPr lang="da-DK" smtClean="0"/>
              <a:pPr/>
              <a:t>10</a:t>
            </a:fld>
            <a:endParaRPr lang="da-D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61B44-83B3-4A59-8755-E5C55CFE1677}" type="slidenum">
              <a:rPr lang="da-DK" smtClean="0"/>
              <a:pPr/>
              <a:t>11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2257-EFBA-4A6E-9CAA-D485AA7AB5A8}" type="datetimeFigureOut">
              <a:rPr lang="da-DK" smtClean="0"/>
              <a:pPr/>
              <a:t>25-02-2009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D1F7-9F00-40CA-B1D6-BC02E6197C5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2257-EFBA-4A6E-9CAA-D485AA7AB5A8}" type="datetimeFigureOut">
              <a:rPr lang="da-DK" smtClean="0"/>
              <a:pPr/>
              <a:t>25-02-2009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D1F7-9F00-40CA-B1D6-BC02E6197C5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2257-EFBA-4A6E-9CAA-D485AA7AB5A8}" type="datetimeFigureOut">
              <a:rPr lang="da-DK" smtClean="0"/>
              <a:pPr/>
              <a:t>25-02-2009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D1F7-9F00-40CA-B1D6-BC02E6197C5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2257-EFBA-4A6E-9CAA-D485AA7AB5A8}" type="datetimeFigureOut">
              <a:rPr lang="da-DK" smtClean="0"/>
              <a:pPr/>
              <a:t>25-02-2009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D1F7-9F00-40CA-B1D6-BC02E6197C5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2257-EFBA-4A6E-9CAA-D485AA7AB5A8}" type="datetimeFigureOut">
              <a:rPr lang="da-DK" smtClean="0"/>
              <a:pPr/>
              <a:t>25-02-2009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D1F7-9F00-40CA-B1D6-BC02E6197C5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2257-EFBA-4A6E-9CAA-D485AA7AB5A8}" type="datetimeFigureOut">
              <a:rPr lang="da-DK" smtClean="0"/>
              <a:pPr/>
              <a:t>25-02-2009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D1F7-9F00-40CA-B1D6-BC02E6197C5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2257-EFBA-4A6E-9CAA-D485AA7AB5A8}" type="datetimeFigureOut">
              <a:rPr lang="da-DK" smtClean="0"/>
              <a:pPr/>
              <a:t>25-02-2009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D1F7-9F00-40CA-B1D6-BC02E6197C5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2257-EFBA-4A6E-9CAA-D485AA7AB5A8}" type="datetimeFigureOut">
              <a:rPr lang="da-DK" smtClean="0"/>
              <a:pPr/>
              <a:t>25-02-2009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D1F7-9F00-40CA-B1D6-BC02E6197C5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2257-EFBA-4A6E-9CAA-D485AA7AB5A8}" type="datetimeFigureOut">
              <a:rPr lang="da-DK" smtClean="0"/>
              <a:pPr/>
              <a:t>25-02-2009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D1F7-9F00-40CA-B1D6-BC02E6197C5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2257-EFBA-4A6E-9CAA-D485AA7AB5A8}" type="datetimeFigureOut">
              <a:rPr lang="da-DK" smtClean="0"/>
              <a:pPr/>
              <a:t>25-02-2009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D1F7-9F00-40CA-B1D6-BC02E6197C5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2257-EFBA-4A6E-9CAA-D485AA7AB5A8}" type="datetimeFigureOut">
              <a:rPr lang="da-DK" smtClean="0"/>
              <a:pPr/>
              <a:t>25-02-2009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D1F7-9F00-40CA-B1D6-BC02E6197C5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92257-EFBA-4A6E-9CAA-D485AA7AB5A8}" type="datetimeFigureOut">
              <a:rPr lang="da-DK" smtClean="0"/>
              <a:pPr/>
              <a:t>25-02-2009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AD1F7-9F00-40CA-B1D6-BC02E6197C5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285720" y="1214422"/>
            <a:ext cx="8589018" cy="3570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2800" b="1" dirty="0">
                <a:solidFill>
                  <a:schemeClr val="bg1"/>
                </a:solidFill>
              </a:rPr>
              <a:t>Forebyggende helbredsundersøgelser i almen </a:t>
            </a:r>
            <a:r>
              <a:rPr lang="da-DK" sz="2800" b="1" dirty="0" smtClean="0">
                <a:solidFill>
                  <a:schemeClr val="bg1"/>
                </a:solidFill>
              </a:rPr>
              <a:t>praksis</a:t>
            </a:r>
          </a:p>
          <a:p>
            <a:pPr algn="ctr"/>
            <a:endParaRPr lang="da-DK" b="1" dirty="0">
              <a:solidFill>
                <a:schemeClr val="bg1"/>
              </a:solidFill>
            </a:endParaRPr>
          </a:p>
          <a:p>
            <a:pPr algn="ctr"/>
            <a:endParaRPr lang="da-DK" b="1" dirty="0" smtClean="0">
              <a:solidFill>
                <a:schemeClr val="bg1"/>
              </a:solidFill>
            </a:endParaRPr>
          </a:p>
          <a:p>
            <a:pPr algn="ctr"/>
            <a:endParaRPr lang="da-DK" b="1" dirty="0">
              <a:solidFill>
                <a:schemeClr val="bg1"/>
              </a:solidFill>
            </a:endParaRPr>
          </a:p>
          <a:p>
            <a:pPr algn="ctr"/>
            <a:r>
              <a:rPr lang="da-DK" b="1" dirty="0">
                <a:solidFill>
                  <a:schemeClr val="bg1"/>
                </a:solidFill>
              </a:rPr>
              <a:t>Supplerende specifik forebyggelsesindsats samt aftalt </a:t>
            </a:r>
            <a:r>
              <a:rPr lang="da-DK" b="1" dirty="0" smtClean="0">
                <a:solidFill>
                  <a:schemeClr val="bg1"/>
                </a:solidFill>
              </a:rPr>
              <a:t>forebyggelseskonsultation</a:t>
            </a:r>
          </a:p>
          <a:p>
            <a:pPr algn="ctr"/>
            <a:r>
              <a:rPr lang="da-DK" b="1" dirty="0" smtClean="0">
                <a:solidFill>
                  <a:schemeClr val="bg1"/>
                </a:solidFill>
              </a:rPr>
              <a:t>(</a:t>
            </a:r>
            <a:r>
              <a:rPr lang="da-DK" b="1" dirty="0">
                <a:solidFill>
                  <a:schemeClr val="bg1"/>
                </a:solidFill>
              </a:rPr>
              <a:t>0106</a:t>
            </a:r>
            <a:r>
              <a:rPr lang="da-DK" b="1" dirty="0" smtClean="0">
                <a:solidFill>
                  <a:schemeClr val="bg1"/>
                </a:solidFill>
              </a:rPr>
              <a:t>) + (2304) </a:t>
            </a:r>
          </a:p>
          <a:p>
            <a:pPr algn="ctr"/>
            <a:endParaRPr lang="da-DK" b="1" dirty="0">
              <a:solidFill>
                <a:schemeClr val="bg1"/>
              </a:solidFill>
            </a:endParaRPr>
          </a:p>
          <a:p>
            <a:pPr algn="ctr"/>
            <a:r>
              <a:rPr lang="da-DK" dirty="0" smtClean="0">
                <a:solidFill>
                  <a:schemeClr val="bg1"/>
                </a:solidFill>
              </a:rPr>
              <a:t>Et </a:t>
            </a:r>
            <a:r>
              <a:rPr lang="da-DK" dirty="0">
                <a:solidFill>
                  <a:schemeClr val="bg1"/>
                </a:solidFill>
              </a:rPr>
              <a:t>mindre litteraturstudie af baggrunden for implementering af ydelsen i almen praksis,</a:t>
            </a:r>
          </a:p>
          <a:p>
            <a:pPr algn="ctr"/>
            <a:r>
              <a:rPr lang="da-DK" dirty="0">
                <a:solidFill>
                  <a:schemeClr val="bg1"/>
                </a:solidFill>
              </a:rPr>
              <a:t>samt en stikprøveundersøgelse af anvendelsen af ydelsen i en by og en landpraksis på </a:t>
            </a:r>
            <a:r>
              <a:rPr lang="da-DK" dirty="0" smtClean="0">
                <a:solidFill>
                  <a:schemeClr val="bg1"/>
                </a:solidFill>
              </a:rPr>
              <a:t>Fyn</a:t>
            </a:r>
          </a:p>
          <a:p>
            <a:pPr algn="ctr"/>
            <a:endParaRPr lang="da-DK" dirty="0">
              <a:solidFill>
                <a:schemeClr val="bg1"/>
              </a:solidFill>
            </a:endParaRPr>
          </a:p>
          <a:p>
            <a:pPr algn="ctr"/>
            <a:endParaRPr lang="da-DK" dirty="0" smtClean="0">
              <a:solidFill>
                <a:schemeClr val="bg1"/>
              </a:solidFill>
            </a:endParaRPr>
          </a:p>
          <a:p>
            <a:pPr algn="ctr"/>
            <a:r>
              <a:rPr lang="da-DK" dirty="0" smtClean="0">
                <a:solidFill>
                  <a:schemeClr val="bg1"/>
                </a:solidFill>
              </a:rPr>
              <a:t>Hanne Nymark </a:t>
            </a:r>
            <a:r>
              <a:rPr lang="da-DK" dirty="0" err="1" smtClean="0">
                <a:solidFill>
                  <a:schemeClr val="bg1"/>
                </a:solidFill>
              </a:rPr>
              <a:t>Vorm</a:t>
            </a:r>
            <a:r>
              <a:rPr lang="da-DK" dirty="0" smtClean="0">
                <a:solidFill>
                  <a:schemeClr val="bg1"/>
                </a:solidFill>
              </a:rPr>
              <a:t> &amp; Dorthe </a:t>
            </a:r>
            <a:r>
              <a:rPr lang="da-DK" dirty="0" err="1" smtClean="0">
                <a:solidFill>
                  <a:schemeClr val="bg1"/>
                </a:solidFill>
              </a:rPr>
              <a:t>Licht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636"/>
            <a:ext cx="1714512" cy="135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32646" y="1785926"/>
            <a:ext cx="3376819" cy="21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1785926"/>
            <a:ext cx="3296544" cy="21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29058" y="4374554"/>
            <a:ext cx="23622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ktangel 5"/>
          <p:cNvSpPr/>
          <p:nvPr/>
        </p:nvSpPr>
        <p:spPr>
          <a:xfrm>
            <a:off x="1561208" y="1000108"/>
            <a:ext cx="70964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2800" dirty="0" smtClean="0">
                <a:solidFill>
                  <a:schemeClr val="bg1"/>
                </a:solidFill>
              </a:rPr>
              <a:t>Ydelsesmodtagernes karakteristika: Køn &amp; alder</a:t>
            </a:r>
            <a:endParaRPr lang="da-DK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6964" y="885819"/>
            <a:ext cx="5475600" cy="402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6964" y="1271611"/>
            <a:ext cx="5476875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16964" y="5500711"/>
            <a:ext cx="54768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ktangel 7"/>
          <p:cNvSpPr/>
          <p:nvPr/>
        </p:nvSpPr>
        <p:spPr>
          <a:xfrm>
            <a:off x="1643042" y="285728"/>
            <a:ext cx="57340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2000" dirty="0" smtClean="0">
                <a:solidFill>
                  <a:schemeClr val="bg1"/>
                </a:solidFill>
              </a:rPr>
              <a:t>Ydelsesmodtagernes karakteristika: Kendte diagnoser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1357298"/>
            <a:ext cx="5715040" cy="281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ktangel 2"/>
          <p:cNvSpPr/>
          <p:nvPr/>
        </p:nvSpPr>
        <p:spPr>
          <a:xfrm>
            <a:off x="1531896" y="714356"/>
            <a:ext cx="60405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Ydelsesmodtagernes karakteristika: BMI &amp; </a:t>
            </a:r>
            <a:r>
              <a:rPr lang="da-DK" dirty="0" err="1" smtClean="0">
                <a:solidFill>
                  <a:schemeClr val="bg1"/>
                </a:solidFill>
              </a:rPr>
              <a:t>hyperkolesterolæmi</a:t>
            </a:r>
            <a:endParaRPr lang="da-DK" dirty="0" smtClean="0">
              <a:solidFill>
                <a:schemeClr val="bg1"/>
              </a:solidFill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2286000" y="451468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dirty="0" smtClean="0">
                <a:solidFill>
                  <a:srgbClr val="FFFF00"/>
                </a:solidFill>
              </a:rPr>
              <a:t> </a:t>
            </a:r>
            <a:endParaRPr lang="da-DK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4429132"/>
            <a:ext cx="3780000" cy="966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1571604" y="857232"/>
            <a:ext cx="2985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2400" dirty="0" smtClean="0">
                <a:solidFill>
                  <a:schemeClr val="bg1"/>
                </a:solidFill>
              </a:rPr>
              <a:t>Konsekvens af ydelsen</a:t>
            </a:r>
            <a:endParaRPr lang="da-DK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1637" y="1428736"/>
            <a:ext cx="5514975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1571604" y="857232"/>
            <a:ext cx="2985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2400" dirty="0" smtClean="0">
                <a:solidFill>
                  <a:schemeClr val="bg1"/>
                </a:solidFill>
              </a:rPr>
              <a:t>Konsekvens af ydelsen</a:t>
            </a:r>
            <a:endParaRPr lang="da-DK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09235" y="1643050"/>
            <a:ext cx="5005905" cy="368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ktangel 5"/>
          <p:cNvSpPr/>
          <p:nvPr/>
        </p:nvSpPr>
        <p:spPr>
          <a:xfrm>
            <a:off x="3286116" y="550070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dirty="0" err="1" smtClean="0">
                <a:solidFill>
                  <a:srgbClr val="FFFF00"/>
                </a:solidFill>
              </a:rPr>
              <a:t>osteoporose</a:t>
            </a:r>
            <a:r>
              <a:rPr lang="da-DK" dirty="0" smtClean="0">
                <a:solidFill>
                  <a:srgbClr val="FFFF00"/>
                </a:solidFill>
              </a:rPr>
              <a:t>, </a:t>
            </a:r>
            <a:r>
              <a:rPr lang="da-DK" dirty="0" err="1" smtClean="0">
                <a:solidFill>
                  <a:srgbClr val="FFFF00"/>
                </a:solidFill>
              </a:rPr>
              <a:t>hypertension</a:t>
            </a:r>
            <a:r>
              <a:rPr lang="da-DK" dirty="0" smtClean="0">
                <a:solidFill>
                  <a:srgbClr val="FFFF00"/>
                </a:solidFill>
              </a:rPr>
              <a:t>, angina </a:t>
            </a:r>
            <a:r>
              <a:rPr lang="da-DK" dirty="0" err="1" smtClean="0">
                <a:solidFill>
                  <a:srgbClr val="FFFF00"/>
                </a:solidFill>
              </a:rPr>
              <a:t>pectoris</a:t>
            </a:r>
            <a:r>
              <a:rPr lang="da-DK" dirty="0" smtClean="0">
                <a:solidFill>
                  <a:srgbClr val="FFFF00"/>
                </a:solidFill>
              </a:rPr>
              <a:t>, kronisk </a:t>
            </a:r>
            <a:r>
              <a:rPr lang="da-DK" dirty="0" err="1" smtClean="0">
                <a:solidFill>
                  <a:srgbClr val="FFFF00"/>
                </a:solidFill>
              </a:rPr>
              <a:t>iskæmisk</a:t>
            </a:r>
            <a:r>
              <a:rPr lang="da-DK" dirty="0" smtClean="0">
                <a:solidFill>
                  <a:srgbClr val="FFFF00"/>
                </a:solidFill>
              </a:rPr>
              <a:t> hjertesygdom og diabetes</a:t>
            </a:r>
          </a:p>
          <a:p>
            <a:r>
              <a:rPr lang="da-DK" dirty="0" err="1" smtClean="0">
                <a:solidFill>
                  <a:srgbClr val="FFFF00"/>
                </a:solidFill>
              </a:rPr>
              <a:t>mellitus</a:t>
            </a:r>
            <a:endParaRPr lang="da-DK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5474" y="2281236"/>
            <a:ext cx="63055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kstboks 2"/>
          <p:cNvSpPr txBox="1"/>
          <p:nvPr/>
        </p:nvSpPr>
        <p:spPr>
          <a:xfrm>
            <a:off x="1552598" y="1000108"/>
            <a:ext cx="4592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smtClean="0">
                <a:solidFill>
                  <a:schemeClr val="bg1"/>
                </a:solidFill>
              </a:rPr>
              <a:t>Kronikere/ tertiær profylakse</a:t>
            </a:r>
            <a:endParaRPr lang="da-DK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550984" y="1000108"/>
            <a:ext cx="4592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smtClean="0">
                <a:solidFill>
                  <a:schemeClr val="bg1"/>
                </a:solidFill>
              </a:rPr>
              <a:t>Konklusion</a:t>
            </a:r>
            <a:endParaRPr lang="da-DK" sz="2800" dirty="0">
              <a:solidFill>
                <a:schemeClr val="bg1"/>
              </a:solidFill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1571604" y="2643182"/>
            <a:ext cx="70009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Forebyggelseskonsultationerne identificerer </a:t>
            </a:r>
          </a:p>
          <a:p>
            <a:endParaRPr lang="da-DK" dirty="0" smtClean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da-DK" dirty="0" smtClean="0">
                <a:solidFill>
                  <a:schemeClr val="bg1"/>
                </a:solidFill>
              </a:rPr>
              <a:t> høj prævalens af </a:t>
            </a:r>
            <a:r>
              <a:rPr lang="da-DK" dirty="0" err="1" smtClean="0">
                <a:solidFill>
                  <a:schemeClr val="bg1"/>
                </a:solidFill>
              </a:rPr>
              <a:t>hyperkolesterolæmi</a:t>
            </a:r>
            <a:endParaRPr lang="da-DK" dirty="0" smtClean="0">
              <a:solidFill>
                <a:schemeClr val="bg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da-DK" dirty="0" smtClean="0">
                <a:solidFill>
                  <a:schemeClr val="bg1"/>
                </a:solidFill>
              </a:rPr>
              <a:t> patienter som er i risikogruppe for senere at udvikle CVD</a:t>
            </a:r>
          </a:p>
          <a:p>
            <a:pPr lvl="1">
              <a:buFont typeface="Arial" pitchFamily="34" charset="0"/>
              <a:buChar char="•"/>
            </a:pPr>
            <a:r>
              <a:rPr lang="da-DK" dirty="0" smtClean="0">
                <a:solidFill>
                  <a:schemeClr val="bg1"/>
                </a:solidFill>
              </a:rPr>
              <a:t> patienter med andre alvorlige kroniske lidelser</a:t>
            </a:r>
          </a:p>
          <a:p>
            <a:pPr lvl="1">
              <a:buFont typeface="Arial" pitchFamily="34" charset="0"/>
              <a:buChar char="•"/>
            </a:pPr>
            <a:r>
              <a:rPr lang="da-DK" dirty="0" smtClean="0">
                <a:solidFill>
                  <a:schemeClr val="bg1"/>
                </a:solidFill>
              </a:rPr>
              <a:t> efterfølges i høj grad af opfølgende konsultationer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1571604" y="4568619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2304-ydelsen ses anvendt i overvejende til tertiær og  i mindre grad sekundær profylakse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571652" y="1643050"/>
            <a:ext cx="6858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2304-ydelsen er implementeret</a:t>
            </a:r>
          </a:p>
          <a:p>
            <a:endParaRPr lang="da-DK" dirty="0" smtClean="0">
              <a:solidFill>
                <a:schemeClr val="bg1"/>
              </a:solidFill>
            </a:endParaRPr>
          </a:p>
          <a:p>
            <a:r>
              <a:rPr lang="da-DK" dirty="0" smtClean="0">
                <a:solidFill>
                  <a:schemeClr val="bg1"/>
                </a:solidFill>
              </a:rPr>
              <a:t>Hyppigheden </a:t>
            </a:r>
            <a:r>
              <a:rPr lang="da-DK" dirty="0" smtClean="0">
                <a:solidFill>
                  <a:schemeClr val="bg1"/>
                </a:solidFill>
              </a:rPr>
              <a:t>ligger over landsgennemsnittet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yk gira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11" y="1161478"/>
            <a:ext cx="5453657" cy="4125603"/>
          </a:xfrm>
          <a:prstGeom prst="rect">
            <a:avLst/>
          </a:prstGeom>
          <a:noFill/>
        </p:spPr>
      </p:pic>
      <p:sp>
        <p:nvSpPr>
          <p:cNvPr id="3" name="Rektangel 2"/>
          <p:cNvSpPr/>
          <p:nvPr/>
        </p:nvSpPr>
        <p:spPr>
          <a:xfrm>
            <a:off x="1643074" y="518536"/>
            <a:ext cx="3903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a-DK" sz="2400" b="1" dirty="0" smtClean="0">
                <a:solidFill>
                  <a:srgbClr val="FFFF00"/>
                </a:solidFill>
              </a:rPr>
              <a:t>Tak for jeres opmærksomhed</a:t>
            </a:r>
            <a:endParaRPr lang="da-DK" sz="2400" b="1" dirty="0">
              <a:solidFill>
                <a:srgbClr val="FFFF00"/>
              </a:solidFill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3143272" y="5233444"/>
            <a:ext cx="4572000" cy="13388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endParaRPr lang="da-DK" b="1" dirty="0" smtClean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a-DK" b="1" i="1" dirty="0" smtClean="0">
                <a:solidFill>
                  <a:srgbClr val="FFFF00"/>
                </a:solidFill>
              </a:rPr>
              <a:t>   ”På trods af de omkostninger, der er ved at leve, så er det alligevel fortsat populært”.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a-DK" b="1" i="1" dirty="0" smtClean="0">
                <a:solidFill>
                  <a:srgbClr val="FFFF00"/>
                </a:solidFill>
              </a:rPr>
              <a:t>							</a:t>
            </a:r>
            <a:r>
              <a:rPr lang="da-DK" sz="1600" b="1" dirty="0" smtClean="0">
                <a:solidFill>
                  <a:srgbClr val="FFFF00"/>
                </a:solidFill>
              </a:rPr>
              <a:t>Peters 1918-87</a:t>
            </a:r>
            <a:endParaRPr lang="da-DK" sz="1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1571604" y="1031117"/>
            <a:ext cx="4592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smtClean="0">
                <a:solidFill>
                  <a:srgbClr val="FFFF00"/>
                </a:solidFill>
              </a:rPr>
              <a:t>5 hurtige fra Ebeltoft</a:t>
            </a:r>
            <a:endParaRPr lang="da-DK" sz="2800" dirty="0">
              <a:solidFill>
                <a:srgbClr val="FFFF00"/>
              </a:solidFill>
            </a:endParaRPr>
          </a:p>
        </p:txBody>
      </p:sp>
      <p:sp>
        <p:nvSpPr>
          <p:cNvPr id="3" name="Tekstboks 2"/>
          <p:cNvSpPr txBox="1"/>
          <p:nvPr/>
        </p:nvSpPr>
        <p:spPr>
          <a:xfrm>
            <a:off x="1571604" y="1875716"/>
            <a:ext cx="77359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a-DK" dirty="0" smtClean="0">
                <a:solidFill>
                  <a:srgbClr val="FFFF00"/>
                </a:solidFill>
              </a:rPr>
              <a:t> Meget høj deltagelsesrate </a:t>
            </a:r>
          </a:p>
          <a:p>
            <a:pPr>
              <a:buFont typeface="Arial" pitchFamily="34" charset="0"/>
              <a:buChar char="•"/>
            </a:pPr>
            <a:endParaRPr lang="da-DK" dirty="0" smtClean="0">
              <a:solidFill>
                <a:srgbClr val="FFFF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a-DK" dirty="0" smtClean="0">
                <a:solidFill>
                  <a:srgbClr val="FFFF00"/>
                </a:solidFill>
              </a:rPr>
              <a:t> Absolut reduktion af prævalensen af CVD risiko </a:t>
            </a:r>
          </a:p>
          <a:p>
            <a:pPr>
              <a:buFont typeface="Arial" pitchFamily="34" charset="0"/>
              <a:buChar char="•"/>
            </a:pPr>
            <a:endParaRPr lang="da-DK" dirty="0" smtClean="0">
              <a:solidFill>
                <a:srgbClr val="FFFF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a-DK" dirty="0" smtClean="0">
                <a:solidFill>
                  <a:srgbClr val="FFFF00"/>
                </a:solidFill>
              </a:rPr>
              <a:t> Reduktionen af CVD skete primært på baggrund af livsstilsændringer </a:t>
            </a:r>
          </a:p>
          <a:p>
            <a:pPr>
              <a:buFont typeface="Arial" pitchFamily="34" charset="0"/>
              <a:buChar char="•"/>
            </a:pPr>
            <a:endParaRPr lang="da-DK" dirty="0" smtClean="0">
              <a:solidFill>
                <a:srgbClr val="FFFF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a-DK" dirty="0" smtClean="0">
                <a:solidFill>
                  <a:srgbClr val="FFFF00"/>
                </a:solidFill>
              </a:rPr>
              <a:t> Økonomisk dominant</a:t>
            </a:r>
          </a:p>
          <a:p>
            <a:pPr>
              <a:buFont typeface="Arial" pitchFamily="34" charset="0"/>
              <a:buChar char="•"/>
            </a:pPr>
            <a:endParaRPr lang="da-DK" dirty="0" smtClean="0">
              <a:solidFill>
                <a:srgbClr val="FFFF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a-DK" dirty="0" smtClean="0">
                <a:solidFill>
                  <a:srgbClr val="FFFF00"/>
                </a:solidFill>
              </a:rPr>
              <a:t> Samlet positiv opfattelse af forebyggelseskonsultationer og helbredssamtaler</a:t>
            </a:r>
            <a:endParaRPr lang="da-DK" dirty="0">
              <a:solidFill>
                <a:srgbClr val="FFFF00"/>
              </a:solidFill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3786182" y="4853242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1000" dirty="0" smtClean="0">
                <a:solidFill>
                  <a:schemeClr val="bg1"/>
                </a:solidFill>
              </a:rPr>
              <a:t>Lauritzen T, Jensen MS, Thomsen JL, Christensen B, Engberg M. </a:t>
            </a:r>
          </a:p>
          <a:p>
            <a:r>
              <a:rPr lang="da-DK" sz="1000" dirty="0" smtClean="0">
                <a:solidFill>
                  <a:schemeClr val="bg1"/>
                </a:solidFill>
              </a:rPr>
              <a:t>Health tests and </a:t>
            </a:r>
            <a:r>
              <a:rPr lang="en-US" sz="1000" dirty="0" smtClean="0">
                <a:solidFill>
                  <a:schemeClr val="bg1"/>
                </a:solidFill>
              </a:rPr>
              <a:t>health consultations reduced cardiovascular risk without psychological strain, increased healthcare utilization or increased costs. An overview of the results from a 5-year randomized trial in primary care. The </a:t>
            </a:r>
            <a:r>
              <a:rPr lang="en-US" sz="1000" dirty="0" err="1" smtClean="0">
                <a:solidFill>
                  <a:schemeClr val="bg1"/>
                </a:solidFill>
              </a:rPr>
              <a:t>Ebeltoft</a:t>
            </a:r>
            <a:r>
              <a:rPr lang="en-US" sz="1000" dirty="0" smtClean="0">
                <a:solidFill>
                  <a:schemeClr val="bg1"/>
                </a:solidFill>
              </a:rPr>
              <a:t> Health Promotion Project (EHPP). Scand J Public Health 2008 Aug;36(6):650-61</a:t>
            </a:r>
            <a:endParaRPr lang="da-DK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12875"/>
            <a:ext cx="8643998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ktangel 2"/>
          <p:cNvSpPr/>
          <p:nvPr/>
        </p:nvSpPr>
        <p:spPr>
          <a:xfrm>
            <a:off x="1071538" y="5475289"/>
            <a:ext cx="77153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400" dirty="0" smtClean="0">
                <a:solidFill>
                  <a:schemeClr val="bg1"/>
                </a:solidFill>
              </a:rPr>
              <a:t>Afdelingen for Almen Medicin, Institut for Folkesundhed. Evaluering af ydelsen for aftalt forebyggelseskonsultation ( 0106-ydelsen ) i almen praksis. De praktiserende lægers og patienters brug af samt oplever og erfaringer med den aftalte forebyggelseskonsultation. 2009. Århus Universitet.</a:t>
            </a:r>
          </a:p>
          <a:p>
            <a:r>
              <a:rPr lang="da-DK" sz="1400" dirty="0" err="1" smtClean="0">
                <a:solidFill>
                  <a:schemeClr val="bg1"/>
                </a:solidFill>
              </a:rPr>
              <a:t>Ref</a:t>
            </a:r>
            <a:r>
              <a:rPr lang="da-DK" sz="1400" dirty="0" smtClean="0">
                <a:solidFill>
                  <a:schemeClr val="bg1"/>
                </a:solidFill>
              </a:rPr>
              <a:t> Type: </a:t>
            </a:r>
            <a:r>
              <a:rPr lang="da-DK" sz="1400" dirty="0" err="1" smtClean="0">
                <a:solidFill>
                  <a:schemeClr val="bg1"/>
                </a:solidFill>
              </a:rPr>
              <a:t>Unpublished</a:t>
            </a:r>
            <a:r>
              <a:rPr lang="da-DK" sz="1400" dirty="0" smtClean="0">
                <a:solidFill>
                  <a:schemeClr val="bg1"/>
                </a:solidFill>
              </a:rPr>
              <a:t> </a:t>
            </a:r>
            <a:r>
              <a:rPr lang="da-DK" sz="1400" dirty="0" err="1" smtClean="0">
                <a:solidFill>
                  <a:schemeClr val="bg1"/>
                </a:solidFill>
              </a:rPr>
              <a:t>Work</a:t>
            </a:r>
            <a:endParaRPr lang="da-DK" sz="1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boks 2"/>
          <p:cNvSpPr txBox="1"/>
          <p:nvPr/>
        </p:nvSpPr>
        <p:spPr>
          <a:xfrm>
            <a:off x="1571604" y="1008861"/>
            <a:ext cx="80724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/>
                </a:solidFill>
              </a:rPr>
              <a:t>Delformål </a:t>
            </a:r>
            <a:r>
              <a:rPr lang="da-DK" sz="2800" dirty="0" smtClean="0">
                <a:solidFill>
                  <a:schemeClr val="bg1"/>
                </a:solidFill>
              </a:rPr>
              <a:t>1</a:t>
            </a:r>
          </a:p>
          <a:p>
            <a:endParaRPr lang="da-DK" dirty="0" smtClean="0">
              <a:solidFill>
                <a:srgbClr val="FFFF00"/>
              </a:solidFill>
            </a:endParaRPr>
          </a:p>
          <a:p>
            <a:r>
              <a:rPr lang="da-DK" dirty="0" smtClean="0">
                <a:solidFill>
                  <a:srgbClr val="FFFF00"/>
                </a:solidFill>
              </a:rPr>
              <a:t>At </a:t>
            </a:r>
            <a:r>
              <a:rPr lang="da-DK" dirty="0">
                <a:solidFill>
                  <a:srgbClr val="FFFF00"/>
                </a:solidFill>
              </a:rPr>
              <a:t>belyse hvilke undersøgelser som lå til grund for </a:t>
            </a:r>
            <a:r>
              <a:rPr lang="da-DK" dirty="0" smtClean="0">
                <a:solidFill>
                  <a:srgbClr val="FFFF00"/>
                </a:solidFill>
              </a:rPr>
              <a:t>sundhedsstyrelsens</a:t>
            </a:r>
          </a:p>
          <a:p>
            <a:r>
              <a:rPr lang="da-DK" dirty="0" smtClean="0">
                <a:solidFill>
                  <a:srgbClr val="FFFF00"/>
                </a:solidFill>
              </a:rPr>
              <a:t> indførelse </a:t>
            </a:r>
            <a:r>
              <a:rPr lang="da-DK" dirty="0">
                <a:solidFill>
                  <a:srgbClr val="FFFF00"/>
                </a:solidFill>
              </a:rPr>
              <a:t>af ydelserne 0106 samt 2304 i almen praksis i </a:t>
            </a:r>
            <a:r>
              <a:rPr lang="da-DK" dirty="0" smtClean="0">
                <a:solidFill>
                  <a:srgbClr val="FFFF00"/>
                </a:solidFill>
              </a:rPr>
              <a:t>2006</a:t>
            </a:r>
          </a:p>
          <a:p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1857356" y="2357430"/>
            <a:ext cx="62865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Litteratursøgning i </a:t>
            </a:r>
            <a:r>
              <a:rPr lang="da-DK" dirty="0" err="1" smtClean="0">
                <a:solidFill>
                  <a:schemeClr val="bg1"/>
                </a:solidFill>
              </a:rPr>
              <a:t>PubMed</a:t>
            </a:r>
            <a:endParaRPr lang="da-DK" dirty="0" smtClean="0">
              <a:solidFill>
                <a:schemeClr val="bg1"/>
              </a:solidFill>
            </a:endParaRPr>
          </a:p>
          <a:p>
            <a:endParaRPr lang="da-DK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Søgeord</a:t>
            </a:r>
            <a:r>
              <a:rPr lang="en-US" dirty="0" smtClean="0">
                <a:solidFill>
                  <a:schemeClr val="bg1"/>
                </a:solidFill>
              </a:rPr>
              <a:t>: “health check” </a:t>
            </a:r>
            <a:r>
              <a:rPr lang="en-US" dirty="0" err="1" smtClean="0">
                <a:solidFill>
                  <a:schemeClr val="bg1"/>
                </a:solidFill>
              </a:rPr>
              <a:t>og</a:t>
            </a:r>
            <a:r>
              <a:rPr lang="en-US" dirty="0" smtClean="0">
                <a:solidFill>
                  <a:schemeClr val="bg1"/>
                </a:solidFill>
              </a:rPr>
              <a:t> “general practice”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da-DK" dirty="0" smtClean="0">
                <a:solidFill>
                  <a:schemeClr val="bg1"/>
                </a:solidFill>
              </a:rPr>
              <a:t>	473 artikler </a:t>
            </a:r>
          </a:p>
          <a:p>
            <a:r>
              <a:rPr lang="da-DK" dirty="0">
                <a:solidFill>
                  <a:schemeClr val="bg1"/>
                </a:solidFill>
              </a:rPr>
              <a:t>	</a:t>
            </a:r>
            <a:r>
              <a:rPr lang="da-DK" dirty="0" smtClean="0">
                <a:solidFill>
                  <a:schemeClr val="bg1"/>
                </a:solidFill>
              </a:rPr>
              <a:t>Manuel gennemlæsning - relevante artikler udvalgt</a:t>
            </a:r>
          </a:p>
          <a:p>
            <a:r>
              <a:rPr lang="da-DK" dirty="0" smtClean="0">
                <a:solidFill>
                  <a:schemeClr val="bg1"/>
                </a:solidFill>
              </a:rPr>
              <a:t>	Referencelister</a:t>
            </a:r>
          </a:p>
          <a:p>
            <a:endParaRPr lang="da-DK" dirty="0">
              <a:solidFill>
                <a:schemeClr val="bg1"/>
              </a:solidFill>
            </a:endParaRPr>
          </a:p>
          <a:p>
            <a:r>
              <a:rPr lang="da-DK" dirty="0" smtClean="0">
                <a:solidFill>
                  <a:schemeClr val="bg1"/>
                </a:solidFill>
              </a:rPr>
              <a:t>Sundhedsstyrelsens hjemmeside</a:t>
            </a:r>
          </a:p>
          <a:p>
            <a:endParaRPr lang="da-DK" dirty="0">
              <a:solidFill>
                <a:schemeClr val="bg1"/>
              </a:solidFill>
            </a:endParaRPr>
          </a:p>
          <a:p>
            <a:r>
              <a:rPr lang="da-DK" dirty="0" smtClean="0">
                <a:solidFill>
                  <a:schemeClr val="bg1"/>
                </a:solidFill>
              </a:rPr>
              <a:t>	To videnskabelige rapporter </a:t>
            </a:r>
            <a:r>
              <a:rPr lang="da-DK" dirty="0">
                <a:solidFill>
                  <a:schemeClr val="bg1"/>
                </a:solidFill>
              </a:rPr>
              <a:t>udgivet af </a:t>
            </a:r>
            <a:endParaRPr lang="da-DK" dirty="0" smtClean="0">
              <a:solidFill>
                <a:schemeClr val="bg1"/>
              </a:solidFill>
            </a:endParaRPr>
          </a:p>
          <a:p>
            <a:r>
              <a:rPr lang="da-DK" dirty="0">
                <a:solidFill>
                  <a:schemeClr val="bg1"/>
                </a:solidFill>
              </a:rPr>
              <a:t>	</a:t>
            </a:r>
            <a:r>
              <a:rPr lang="da-DK" dirty="0" smtClean="0">
                <a:solidFill>
                  <a:schemeClr val="bg1"/>
                </a:solidFill>
              </a:rPr>
              <a:t>Center </a:t>
            </a:r>
            <a:r>
              <a:rPr lang="da-DK" dirty="0">
                <a:solidFill>
                  <a:schemeClr val="bg1"/>
                </a:solidFill>
              </a:rPr>
              <a:t>for </a:t>
            </a:r>
            <a:r>
              <a:rPr lang="da-DK" dirty="0" smtClean="0">
                <a:solidFill>
                  <a:schemeClr val="bg1"/>
                </a:solidFill>
              </a:rPr>
              <a:t>Evaluering </a:t>
            </a:r>
            <a:r>
              <a:rPr lang="da-DK" dirty="0">
                <a:solidFill>
                  <a:schemeClr val="bg1"/>
                </a:solidFill>
              </a:rPr>
              <a:t>og Medicinsk Teknologivurdering </a:t>
            </a:r>
            <a:r>
              <a:rPr lang="da-DK" dirty="0" smtClean="0">
                <a:solidFill>
                  <a:schemeClr val="bg1"/>
                </a:solidFill>
              </a:rPr>
              <a:t> 	(Ebeltoft-projektet)</a:t>
            </a:r>
          </a:p>
          <a:p>
            <a:endParaRPr lang="da-DK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28604"/>
            <a:ext cx="7429500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ktangel 4"/>
          <p:cNvSpPr/>
          <p:nvPr/>
        </p:nvSpPr>
        <p:spPr>
          <a:xfrm>
            <a:off x="2051050" y="6001756"/>
            <a:ext cx="737873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900" dirty="0" smtClean="0">
                <a:solidFill>
                  <a:schemeClr val="bg1"/>
                </a:solidFill>
              </a:rPr>
              <a:t>Lauritzen T et al. Health tests and </a:t>
            </a:r>
            <a:r>
              <a:rPr lang="en-US" sz="900" dirty="0" smtClean="0">
                <a:solidFill>
                  <a:schemeClr val="bg1"/>
                </a:solidFill>
              </a:rPr>
              <a:t>health consultations reduced cardiovascular risk without psychological strain,</a:t>
            </a:r>
          </a:p>
          <a:p>
            <a:r>
              <a:rPr lang="en-US" sz="900" dirty="0" smtClean="0">
                <a:solidFill>
                  <a:schemeClr val="bg1"/>
                </a:solidFill>
              </a:rPr>
              <a:t>increased healthcare utilization or increased costs. An overview of the results from a 5-year randomized trial in primary care. The </a:t>
            </a:r>
            <a:r>
              <a:rPr lang="en-US" sz="900" dirty="0" err="1" smtClean="0">
                <a:solidFill>
                  <a:schemeClr val="bg1"/>
                </a:solidFill>
              </a:rPr>
              <a:t>Ebeltoft</a:t>
            </a:r>
            <a:r>
              <a:rPr lang="en-US" sz="900" dirty="0" smtClean="0">
                <a:solidFill>
                  <a:schemeClr val="bg1"/>
                </a:solidFill>
              </a:rPr>
              <a:t> Health Promotion Project. (EHPP). Scand J Public Health 2008 Aug;36(6):650-61.</a:t>
            </a:r>
            <a:endParaRPr lang="da-DK" sz="9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62100" y="1052513"/>
            <a:ext cx="60198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571604" y="1000108"/>
            <a:ext cx="15842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2800" dirty="0" smtClean="0">
                <a:solidFill>
                  <a:schemeClr val="bg1"/>
                </a:solidFill>
              </a:rPr>
              <a:t>Baggrund</a:t>
            </a:r>
            <a:endParaRPr lang="da-DK" sz="2800" dirty="0">
              <a:solidFill>
                <a:schemeClr val="bg1"/>
              </a:solidFill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1589887" y="1571612"/>
            <a:ext cx="4994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 smtClean="0">
                <a:solidFill>
                  <a:srgbClr val="FFFF00"/>
                </a:solidFill>
              </a:rPr>
              <a:t>70% af alle lidelser i år 2020 skyldes livsstilsfaktorer</a:t>
            </a:r>
          </a:p>
        </p:txBody>
      </p:sp>
      <p:sp>
        <p:nvSpPr>
          <p:cNvPr id="5" name="Rektangel 4"/>
          <p:cNvSpPr/>
          <p:nvPr/>
        </p:nvSpPr>
        <p:spPr>
          <a:xfrm>
            <a:off x="1584184" y="2488164"/>
            <a:ext cx="6357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>
                <a:solidFill>
                  <a:srgbClr val="FFFF00"/>
                </a:solidFill>
              </a:rPr>
              <a:t>Primært forebyggende interventioner anses for at være effektive </a:t>
            </a:r>
            <a:endParaRPr lang="da-DK" i="1" dirty="0" smtClean="0">
              <a:solidFill>
                <a:srgbClr val="FFFF00"/>
              </a:solidFill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3298728" y="294644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1000" dirty="0">
                <a:solidFill>
                  <a:schemeClr val="bg1"/>
                </a:solidFill>
              </a:rPr>
              <a:t>Kanstrup </a:t>
            </a:r>
            <a:r>
              <a:rPr lang="da-DK" sz="1000" dirty="0" smtClean="0">
                <a:solidFill>
                  <a:schemeClr val="bg1"/>
                </a:solidFill>
              </a:rPr>
              <a:t>H et al. </a:t>
            </a:r>
            <a:r>
              <a:rPr lang="da-DK" sz="1000" dirty="0" err="1" smtClean="0">
                <a:solidFill>
                  <a:schemeClr val="bg1"/>
                </a:solidFill>
              </a:rPr>
              <a:t>Cholesterol</a:t>
            </a:r>
            <a:r>
              <a:rPr lang="da-DK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 smtClean="0">
                <a:solidFill>
                  <a:schemeClr val="bg1"/>
                </a:solidFill>
              </a:rPr>
              <a:t>reduction </a:t>
            </a:r>
            <a:r>
              <a:rPr lang="en-US" sz="1000" dirty="0">
                <a:solidFill>
                  <a:schemeClr val="bg1"/>
                </a:solidFill>
              </a:rPr>
              <a:t>following health screening in general practice. Scand J Prim Health </a:t>
            </a:r>
            <a:r>
              <a:rPr lang="en-US" sz="1000" dirty="0" smtClean="0">
                <a:solidFill>
                  <a:schemeClr val="bg1"/>
                </a:solidFill>
              </a:rPr>
              <a:t>Care </a:t>
            </a:r>
            <a:r>
              <a:rPr lang="da-DK" sz="1000" dirty="0" smtClean="0">
                <a:solidFill>
                  <a:schemeClr val="bg1"/>
                </a:solidFill>
              </a:rPr>
              <a:t>2002 </a:t>
            </a:r>
            <a:r>
              <a:rPr lang="da-DK" sz="1000" dirty="0">
                <a:solidFill>
                  <a:schemeClr val="bg1"/>
                </a:solidFill>
              </a:rPr>
              <a:t>Dec;20(4):219-23</a:t>
            </a:r>
          </a:p>
        </p:txBody>
      </p:sp>
      <p:sp>
        <p:nvSpPr>
          <p:cNvPr id="7" name="Rektangel 6"/>
          <p:cNvSpPr/>
          <p:nvPr/>
        </p:nvSpPr>
        <p:spPr>
          <a:xfrm>
            <a:off x="1584184" y="3782801"/>
            <a:ext cx="58579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>
                <a:solidFill>
                  <a:srgbClr val="FFFF00"/>
                </a:solidFill>
              </a:rPr>
              <a:t>I </a:t>
            </a:r>
            <a:r>
              <a:rPr lang="da-DK" dirty="0">
                <a:solidFill>
                  <a:srgbClr val="FFFF00"/>
                </a:solidFill>
              </a:rPr>
              <a:t>flere </a:t>
            </a:r>
            <a:r>
              <a:rPr lang="da-DK" dirty="0" smtClean="0">
                <a:solidFill>
                  <a:srgbClr val="FFFF00"/>
                </a:solidFill>
              </a:rPr>
              <a:t>lande anbefales forebyggende </a:t>
            </a:r>
            <a:r>
              <a:rPr lang="da-DK" dirty="0">
                <a:solidFill>
                  <a:srgbClr val="FFFF00"/>
                </a:solidFill>
              </a:rPr>
              <a:t>helbredsundersøgelser til den midaldrende </a:t>
            </a:r>
            <a:r>
              <a:rPr lang="da-DK" dirty="0" smtClean="0">
                <a:solidFill>
                  <a:srgbClr val="FFFF00"/>
                </a:solidFill>
              </a:rPr>
              <a:t>befolkning</a:t>
            </a:r>
            <a:endParaRPr lang="da-DK" dirty="0">
              <a:solidFill>
                <a:srgbClr val="FFFF00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3298728" y="4518076"/>
            <a:ext cx="4572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The Canadian Task Force on the Periodic Health Examination. The Canadian Guide</a:t>
            </a:r>
          </a:p>
          <a:p>
            <a:r>
              <a:rPr lang="en-US" sz="1000" dirty="0">
                <a:solidFill>
                  <a:schemeClr val="bg1"/>
                </a:solidFill>
              </a:rPr>
              <a:t>to Clinical Preventive Health Care. Ottawa: Minister of Supply and Services</a:t>
            </a:r>
          </a:p>
          <a:p>
            <a:r>
              <a:rPr lang="da-DK" sz="1000" dirty="0">
                <a:solidFill>
                  <a:schemeClr val="bg1"/>
                </a:solidFill>
              </a:rPr>
              <a:t>Canada.; 1994</a:t>
            </a:r>
          </a:p>
        </p:txBody>
      </p:sp>
      <p:sp>
        <p:nvSpPr>
          <p:cNvPr id="10" name="Rektangel 9"/>
          <p:cNvSpPr/>
          <p:nvPr/>
        </p:nvSpPr>
        <p:spPr>
          <a:xfrm>
            <a:off x="3298728" y="5089580"/>
            <a:ext cx="4572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 err="1">
                <a:solidFill>
                  <a:schemeClr val="bg1"/>
                </a:solidFill>
              </a:rPr>
              <a:t>U.S.Preventive</a:t>
            </a:r>
            <a:r>
              <a:rPr lang="en-US" sz="1000" dirty="0">
                <a:solidFill>
                  <a:schemeClr val="bg1"/>
                </a:solidFill>
              </a:rPr>
              <a:t> Services Task Force. Guide to Clinical Preventive Services. 2nd ed.</a:t>
            </a:r>
          </a:p>
          <a:p>
            <a:r>
              <a:rPr lang="en-US" sz="1000" dirty="0">
                <a:solidFill>
                  <a:schemeClr val="bg1"/>
                </a:solidFill>
              </a:rPr>
              <a:t>Washington, DC: US. Department of Health and Human Services, Office of Disease</a:t>
            </a:r>
          </a:p>
          <a:p>
            <a:r>
              <a:rPr lang="en-US" sz="1000" dirty="0">
                <a:solidFill>
                  <a:schemeClr val="bg1"/>
                </a:solidFill>
              </a:rPr>
              <a:t>Prevention and Health Promotion; 1996</a:t>
            </a:r>
            <a:endParaRPr lang="da-DK" sz="1000" dirty="0">
              <a:solidFill>
                <a:schemeClr val="bg1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3370134" y="2008993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WHO. The World Health Report. Making a difference. 2006</a:t>
            </a:r>
            <a:r>
              <a:rPr lang="en-US" sz="1200" dirty="0" smtClean="0"/>
              <a:t>.</a:t>
            </a:r>
            <a:endParaRPr lang="da-DK" sz="1200" dirty="0"/>
          </a:p>
        </p:txBody>
      </p:sp>
      <p:sp>
        <p:nvSpPr>
          <p:cNvPr id="11" name="Rektangel 10"/>
          <p:cNvSpPr/>
          <p:nvPr/>
        </p:nvSpPr>
        <p:spPr>
          <a:xfrm>
            <a:off x="3298728" y="3314642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 err="1" smtClean="0">
                <a:solidFill>
                  <a:schemeClr val="bg1"/>
                </a:solidFill>
              </a:rPr>
              <a:t>Ebrahim</a:t>
            </a:r>
            <a:r>
              <a:rPr lang="en-US" sz="1000" dirty="0" smtClean="0">
                <a:solidFill>
                  <a:schemeClr val="bg1"/>
                </a:solidFill>
              </a:rPr>
              <a:t> S, Davey Smith G. Multiple risk factor interventions for primary prevention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of coronary heart disease ( </a:t>
            </a:r>
            <a:r>
              <a:rPr lang="en-US" sz="1000" dirty="0" err="1" smtClean="0">
                <a:solidFill>
                  <a:schemeClr val="bg1"/>
                </a:solidFill>
              </a:rPr>
              <a:t>Cochraine</a:t>
            </a:r>
            <a:r>
              <a:rPr lang="en-US" sz="1000" dirty="0" smtClean="0">
                <a:solidFill>
                  <a:schemeClr val="bg1"/>
                </a:solidFill>
              </a:rPr>
              <a:t> review). </a:t>
            </a:r>
            <a:r>
              <a:rPr lang="en-US" sz="1000" dirty="0" err="1" smtClean="0">
                <a:solidFill>
                  <a:schemeClr val="bg1"/>
                </a:solidFill>
              </a:rPr>
              <a:t>Cochraine</a:t>
            </a:r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Libery</a:t>
            </a:r>
            <a:r>
              <a:rPr lang="en-US" sz="1000" dirty="0" smtClean="0">
                <a:solidFill>
                  <a:schemeClr val="bg1"/>
                </a:solidFill>
              </a:rPr>
              <a:t>, Oxford; 2001</a:t>
            </a:r>
            <a:endParaRPr lang="da-DK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571604" y="1000108"/>
            <a:ext cx="22911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2800" dirty="0" smtClean="0">
                <a:solidFill>
                  <a:schemeClr val="bg1"/>
                </a:solidFill>
              </a:rPr>
              <a:t>Storbritannien</a:t>
            </a:r>
            <a:endParaRPr lang="da-DK" sz="2800" dirty="0">
              <a:solidFill>
                <a:schemeClr val="bg1"/>
              </a:solidFill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1571604" y="185736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The </a:t>
            </a:r>
            <a:r>
              <a:rPr lang="en-US" sz="2000" dirty="0" err="1">
                <a:solidFill>
                  <a:srgbClr val="FFFF00"/>
                </a:solidFill>
              </a:rPr>
              <a:t>Famely</a:t>
            </a:r>
            <a:r>
              <a:rPr lang="en-US" sz="2000" dirty="0">
                <a:solidFill>
                  <a:srgbClr val="FFFF00"/>
                </a:solidFill>
              </a:rPr>
              <a:t> heart </a:t>
            </a:r>
            <a:r>
              <a:rPr lang="en-US" sz="2000" dirty="0" smtClean="0">
                <a:solidFill>
                  <a:srgbClr val="FFFF00"/>
                </a:solidFill>
              </a:rPr>
              <a:t>study </a:t>
            </a:r>
          </a:p>
          <a:p>
            <a:r>
              <a:rPr lang="en-US" sz="2000" dirty="0" smtClean="0">
                <a:solidFill>
                  <a:srgbClr val="FFFF00"/>
                </a:solidFill>
              </a:rPr>
              <a:t>The </a:t>
            </a:r>
            <a:r>
              <a:rPr lang="da-DK" sz="2000" dirty="0" err="1" smtClean="0">
                <a:solidFill>
                  <a:srgbClr val="FFFF00"/>
                </a:solidFill>
              </a:rPr>
              <a:t>Oxcheck</a:t>
            </a:r>
            <a:r>
              <a:rPr lang="da-DK" sz="2000" dirty="0" smtClean="0">
                <a:solidFill>
                  <a:srgbClr val="FFFF00"/>
                </a:solidFill>
              </a:rPr>
              <a:t> </a:t>
            </a:r>
            <a:r>
              <a:rPr lang="da-DK" sz="2000" dirty="0" err="1">
                <a:solidFill>
                  <a:srgbClr val="FFFF00"/>
                </a:solidFill>
              </a:rPr>
              <a:t>Study</a:t>
            </a:r>
            <a:r>
              <a:rPr lang="da-DK" sz="2000" dirty="0">
                <a:solidFill>
                  <a:srgbClr val="FFFF00"/>
                </a:solidFill>
              </a:rPr>
              <a:t> </a:t>
            </a:r>
            <a:r>
              <a:rPr lang="da-DK" sz="2000" dirty="0" err="1">
                <a:solidFill>
                  <a:srgbClr val="FFFF00"/>
                </a:solidFill>
              </a:rPr>
              <a:t>group</a:t>
            </a:r>
            <a:r>
              <a:rPr lang="da-DK" sz="2000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4" name="Rektangel 3"/>
          <p:cNvSpPr/>
          <p:nvPr/>
        </p:nvSpPr>
        <p:spPr>
          <a:xfrm>
            <a:off x="2714612" y="2786058"/>
            <a:ext cx="4572000" cy="21929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>
                <a:solidFill>
                  <a:schemeClr val="bg1"/>
                </a:solidFill>
              </a:rPr>
              <a:t>British family heart study: its design and method, and prevalence of cardiovascular</a:t>
            </a:r>
          </a:p>
          <a:p>
            <a:r>
              <a:rPr lang="en-US" sz="1050" dirty="0">
                <a:solidFill>
                  <a:schemeClr val="bg1"/>
                </a:solidFill>
              </a:rPr>
              <a:t>risk factors. Family heart study group. Br J Gen </a:t>
            </a:r>
            <a:r>
              <a:rPr lang="en-US" sz="1050" dirty="0" err="1">
                <a:solidFill>
                  <a:schemeClr val="bg1"/>
                </a:solidFill>
              </a:rPr>
              <a:t>Pract</a:t>
            </a:r>
            <a:r>
              <a:rPr lang="en-US" sz="1050" dirty="0">
                <a:solidFill>
                  <a:schemeClr val="bg1"/>
                </a:solidFill>
              </a:rPr>
              <a:t> 1994 Feb;44(379):</a:t>
            </a:r>
            <a:r>
              <a:rPr lang="en-US" sz="1050" dirty="0" smtClean="0">
                <a:solidFill>
                  <a:schemeClr val="bg1"/>
                </a:solidFill>
              </a:rPr>
              <a:t>62-7</a:t>
            </a:r>
          </a:p>
          <a:p>
            <a:endParaRPr lang="en-US" sz="1050" dirty="0">
              <a:solidFill>
                <a:schemeClr val="bg1"/>
              </a:solidFill>
            </a:endParaRPr>
          </a:p>
          <a:p>
            <a:r>
              <a:rPr lang="en-US" sz="1050" dirty="0" smtClean="0">
                <a:solidFill>
                  <a:schemeClr val="bg1"/>
                </a:solidFill>
              </a:rPr>
              <a:t>Prevalence </a:t>
            </a:r>
            <a:r>
              <a:rPr lang="en-US" sz="1050" dirty="0">
                <a:solidFill>
                  <a:schemeClr val="bg1"/>
                </a:solidFill>
              </a:rPr>
              <a:t>of risk factors for heart disease in OXCHECK trial: implications for</a:t>
            </a:r>
          </a:p>
          <a:p>
            <a:r>
              <a:rPr lang="en-US" sz="1050" dirty="0">
                <a:solidFill>
                  <a:schemeClr val="bg1"/>
                </a:solidFill>
              </a:rPr>
              <a:t>screening in primary care. Imperial Cancer Research Fund OXCHECK Study Group.</a:t>
            </a:r>
          </a:p>
          <a:p>
            <a:r>
              <a:rPr lang="en-US" sz="1050" dirty="0">
                <a:solidFill>
                  <a:schemeClr val="bg1"/>
                </a:solidFill>
              </a:rPr>
              <a:t>BMJ 1991 May 4;302(6784):</a:t>
            </a:r>
            <a:r>
              <a:rPr lang="en-US" sz="1050" dirty="0" smtClean="0">
                <a:solidFill>
                  <a:schemeClr val="bg1"/>
                </a:solidFill>
              </a:rPr>
              <a:t>1057-60</a:t>
            </a:r>
          </a:p>
          <a:p>
            <a:endParaRPr lang="en-US" sz="1050" dirty="0">
              <a:solidFill>
                <a:schemeClr val="bg1"/>
              </a:solidFill>
            </a:endParaRPr>
          </a:p>
          <a:p>
            <a:r>
              <a:rPr lang="en-US" sz="1050" dirty="0" smtClean="0">
                <a:solidFill>
                  <a:schemeClr val="bg1"/>
                </a:solidFill>
              </a:rPr>
              <a:t>Effectiveness </a:t>
            </a:r>
            <a:r>
              <a:rPr lang="en-US" sz="1050" dirty="0">
                <a:solidFill>
                  <a:schemeClr val="bg1"/>
                </a:solidFill>
              </a:rPr>
              <a:t>of health checks conducted by nurses in primary care: results of the</a:t>
            </a:r>
          </a:p>
          <a:p>
            <a:r>
              <a:rPr lang="en-US" sz="1050" dirty="0">
                <a:solidFill>
                  <a:schemeClr val="bg1"/>
                </a:solidFill>
              </a:rPr>
              <a:t>OXCHECK study after one year. Imperial Cancer Research Fund OXCHECK Study</a:t>
            </a:r>
          </a:p>
          <a:p>
            <a:r>
              <a:rPr lang="en-US" sz="1050" dirty="0">
                <a:solidFill>
                  <a:schemeClr val="bg1"/>
                </a:solidFill>
              </a:rPr>
              <a:t>Group. BMJ 1994 Jan 29;308(6924):308-12</a:t>
            </a:r>
            <a:endParaRPr lang="da-DK" sz="1050" dirty="0">
              <a:solidFill>
                <a:schemeClr val="bg1"/>
              </a:solidFill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1643042" y="5029154"/>
            <a:ext cx="31269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2000" dirty="0" err="1" smtClean="0">
                <a:solidFill>
                  <a:schemeClr val="bg1"/>
                </a:solidFill>
              </a:rPr>
              <a:t>Incl</a:t>
            </a:r>
            <a:r>
              <a:rPr lang="da-DK" sz="2000" dirty="0" smtClean="0">
                <a:solidFill>
                  <a:schemeClr val="bg1"/>
                </a:solidFill>
              </a:rPr>
              <a:t>. omkostningseffektivitet</a:t>
            </a:r>
            <a:endParaRPr lang="da-DK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571604" y="1000108"/>
            <a:ext cx="39290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800" dirty="0" smtClean="0">
                <a:solidFill>
                  <a:schemeClr val="bg1"/>
                </a:solidFill>
              </a:rPr>
              <a:t>Hvad så med Danmark?</a:t>
            </a:r>
            <a:endParaRPr lang="da-DK" sz="2800" dirty="0">
              <a:solidFill>
                <a:schemeClr val="bg1"/>
              </a:solidFill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1571604" y="1714488"/>
            <a:ext cx="6000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>
                <a:solidFill>
                  <a:srgbClr val="FFFF00"/>
                </a:solidFill>
              </a:rPr>
              <a:t>Stigende </a:t>
            </a:r>
            <a:r>
              <a:rPr lang="da-DK" dirty="0">
                <a:solidFill>
                  <a:srgbClr val="FFFF00"/>
                </a:solidFill>
              </a:rPr>
              <a:t>politisk ønske om, at sundhedssektoren </a:t>
            </a:r>
            <a:endParaRPr lang="da-DK" dirty="0" smtClean="0">
              <a:solidFill>
                <a:srgbClr val="FFFF00"/>
              </a:solidFill>
            </a:endParaRPr>
          </a:p>
          <a:p>
            <a:r>
              <a:rPr lang="da-DK" dirty="0" smtClean="0">
                <a:solidFill>
                  <a:srgbClr val="FFFF00"/>
                </a:solidFill>
              </a:rPr>
              <a:t>søger at </a:t>
            </a:r>
            <a:r>
              <a:rPr lang="da-DK" dirty="0">
                <a:solidFill>
                  <a:srgbClr val="FFFF00"/>
                </a:solidFill>
              </a:rPr>
              <a:t>forebygge livsstilsinducerede </a:t>
            </a:r>
            <a:r>
              <a:rPr lang="da-DK" dirty="0" smtClean="0">
                <a:solidFill>
                  <a:srgbClr val="FFFF00"/>
                </a:solidFill>
              </a:rPr>
              <a:t>sygdomme</a:t>
            </a:r>
          </a:p>
        </p:txBody>
      </p:sp>
      <p:sp>
        <p:nvSpPr>
          <p:cNvPr id="7" name="Rektangel 6"/>
          <p:cNvSpPr/>
          <p:nvPr/>
        </p:nvSpPr>
        <p:spPr>
          <a:xfrm>
            <a:off x="2928926" y="2714620"/>
            <a:ext cx="507209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100" dirty="0">
                <a:solidFill>
                  <a:schemeClr val="bg1"/>
                </a:solidFill>
              </a:rPr>
              <a:t>Regeringens </a:t>
            </a:r>
            <a:r>
              <a:rPr lang="da-DK" sz="1100" dirty="0" err="1">
                <a:solidFill>
                  <a:schemeClr val="bg1"/>
                </a:solidFill>
              </a:rPr>
              <a:t>Folkesunhedsprogram</a:t>
            </a:r>
            <a:r>
              <a:rPr lang="da-DK" sz="1100" dirty="0">
                <a:solidFill>
                  <a:schemeClr val="bg1"/>
                </a:solidFill>
              </a:rPr>
              <a:t> 1999- 2008 : Et handlingsorienteret program </a:t>
            </a:r>
            <a:r>
              <a:rPr lang="da-DK" sz="1100" dirty="0" smtClean="0">
                <a:solidFill>
                  <a:schemeClr val="bg1"/>
                </a:solidFill>
              </a:rPr>
              <a:t>for sundere </a:t>
            </a:r>
            <a:r>
              <a:rPr lang="da-DK" sz="1100" dirty="0">
                <a:solidFill>
                  <a:schemeClr val="bg1"/>
                </a:solidFill>
              </a:rPr>
              <a:t>rammer i hverdagen. København: Sundhedsministeriet; 1999</a:t>
            </a:r>
          </a:p>
        </p:txBody>
      </p:sp>
      <p:sp>
        <p:nvSpPr>
          <p:cNvPr id="8" name="Rektangel 7"/>
          <p:cNvSpPr/>
          <p:nvPr/>
        </p:nvSpPr>
        <p:spPr>
          <a:xfrm>
            <a:off x="1571604" y="3857628"/>
            <a:ext cx="63579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>
                <a:solidFill>
                  <a:srgbClr val="FFFF00"/>
                </a:solidFill>
              </a:rPr>
              <a:t>I 1988 </a:t>
            </a:r>
            <a:r>
              <a:rPr lang="da-DK" dirty="0">
                <a:solidFill>
                  <a:srgbClr val="FFFF00"/>
                </a:solidFill>
              </a:rPr>
              <a:t>opstillede PLO og </a:t>
            </a:r>
            <a:r>
              <a:rPr lang="da-DK" dirty="0" err="1">
                <a:solidFill>
                  <a:srgbClr val="FFFF00"/>
                </a:solidFill>
              </a:rPr>
              <a:t>DSAM´s</a:t>
            </a:r>
            <a:r>
              <a:rPr lang="da-DK" dirty="0">
                <a:solidFill>
                  <a:srgbClr val="FFFF00"/>
                </a:solidFill>
              </a:rPr>
              <a:t> </a:t>
            </a:r>
            <a:r>
              <a:rPr lang="da-DK" dirty="0" smtClean="0">
                <a:solidFill>
                  <a:srgbClr val="FFFF00"/>
                </a:solidFill>
              </a:rPr>
              <a:t>forebyggelsesudvalg </a:t>
            </a:r>
            <a:r>
              <a:rPr lang="da-DK" dirty="0">
                <a:solidFill>
                  <a:srgbClr val="FFFF00"/>
                </a:solidFill>
              </a:rPr>
              <a:t>10 mål for det forebyggende arbejde </a:t>
            </a:r>
            <a:r>
              <a:rPr lang="da-DK" dirty="0" smtClean="0">
                <a:solidFill>
                  <a:srgbClr val="FFFF00"/>
                </a:solidFill>
              </a:rPr>
              <a:t>i almen </a:t>
            </a:r>
            <a:r>
              <a:rPr lang="da-DK" dirty="0">
                <a:solidFill>
                  <a:srgbClr val="FFFF00"/>
                </a:solidFill>
              </a:rPr>
              <a:t>praksis</a:t>
            </a:r>
          </a:p>
        </p:txBody>
      </p:sp>
      <p:sp>
        <p:nvSpPr>
          <p:cNvPr id="9" name="Rektangel 8"/>
          <p:cNvSpPr/>
          <p:nvPr/>
        </p:nvSpPr>
        <p:spPr>
          <a:xfrm>
            <a:off x="3000364" y="4572008"/>
            <a:ext cx="44903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000" dirty="0" err="1">
                <a:solidFill>
                  <a:schemeClr val="bg1"/>
                </a:solidFill>
              </a:rPr>
              <a:t>Mabeck</a:t>
            </a:r>
            <a:r>
              <a:rPr lang="da-DK" sz="1000" dirty="0">
                <a:solidFill>
                  <a:schemeClr val="bg1"/>
                </a:solidFill>
              </a:rPr>
              <a:t> CE. Forebyggelse i almen praksis. Sundhed for alle år 2000 - Nu må der ske</a:t>
            </a:r>
          </a:p>
          <a:p>
            <a:r>
              <a:rPr lang="da-DK" sz="1000" dirty="0">
                <a:solidFill>
                  <a:schemeClr val="bg1"/>
                </a:solidFill>
              </a:rPr>
              <a:t>noget. </a:t>
            </a:r>
            <a:r>
              <a:rPr lang="da-DK" sz="1000" dirty="0" err="1">
                <a:solidFill>
                  <a:schemeClr val="bg1"/>
                </a:solidFill>
              </a:rPr>
              <a:t>Ugeskr</a:t>
            </a:r>
            <a:r>
              <a:rPr lang="da-DK" sz="1000" dirty="0">
                <a:solidFill>
                  <a:schemeClr val="bg1"/>
                </a:solidFill>
              </a:rPr>
              <a:t> </a:t>
            </a:r>
            <a:r>
              <a:rPr lang="da-DK" sz="1000" dirty="0" err="1">
                <a:solidFill>
                  <a:schemeClr val="bg1"/>
                </a:solidFill>
              </a:rPr>
              <a:t>Laeger</a:t>
            </a:r>
            <a:r>
              <a:rPr lang="da-DK" sz="1000" dirty="0">
                <a:solidFill>
                  <a:schemeClr val="bg1"/>
                </a:solidFill>
              </a:rPr>
              <a:t>; 21989. </a:t>
            </a:r>
            <a:r>
              <a:rPr lang="da-DK" sz="1000" dirty="0" err="1">
                <a:solidFill>
                  <a:schemeClr val="bg1"/>
                </a:solidFill>
              </a:rPr>
              <a:t>Report</a:t>
            </a:r>
            <a:r>
              <a:rPr lang="da-DK" sz="1000" dirty="0">
                <a:solidFill>
                  <a:schemeClr val="bg1"/>
                </a:solidFill>
              </a:rPr>
              <a:t> No.: 151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571604" y="928670"/>
            <a:ext cx="721522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800" dirty="0" smtClean="0">
                <a:solidFill>
                  <a:srgbClr val="FFFF00"/>
                </a:solidFill>
              </a:rPr>
              <a:t>”Sundhedsprojekt Ebeltoft” (1991</a:t>
            </a:r>
            <a:r>
              <a:rPr lang="da-DK" sz="3600" dirty="0" smtClean="0">
                <a:solidFill>
                  <a:srgbClr val="FFFF00"/>
                </a:solidFill>
              </a:rPr>
              <a:t>)</a:t>
            </a:r>
            <a:endParaRPr lang="da-DK" sz="2400" dirty="0" smtClean="0">
              <a:solidFill>
                <a:srgbClr val="FFFF00"/>
              </a:solidFill>
            </a:endParaRPr>
          </a:p>
          <a:p>
            <a:endParaRPr lang="da-DK" dirty="0">
              <a:solidFill>
                <a:srgbClr val="FFFF00"/>
              </a:solidFill>
            </a:endParaRPr>
          </a:p>
          <a:p>
            <a:r>
              <a:rPr lang="da-DK" dirty="0" smtClean="0">
                <a:solidFill>
                  <a:schemeClr val="bg1"/>
                </a:solidFill>
              </a:rPr>
              <a:t>RCT af </a:t>
            </a:r>
            <a:r>
              <a:rPr lang="da-DK" dirty="0">
                <a:solidFill>
                  <a:schemeClr val="bg1"/>
                </a:solidFill>
              </a:rPr>
              <a:t>effekt og konsekvenser </a:t>
            </a:r>
            <a:r>
              <a:rPr lang="da-DK" dirty="0" smtClean="0">
                <a:solidFill>
                  <a:schemeClr val="bg1"/>
                </a:solidFill>
              </a:rPr>
              <a:t>af </a:t>
            </a:r>
            <a:r>
              <a:rPr lang="da-DK" dirty="0">
                <a:solidFill>
                  <a:schemeClr val="bg1"/>
                </a:solidFill>
              </a:rPr>
              <a:t>at tilbyde forebyggende </a:t>
            </a:r>
            <a:r>
              <a:rPr lang="da-DK" dirty="0" smtClean="0">
                <a:solidFill>
                  <a:schemeClr val="bg1"/>
                </a:solidFill>
              </a:rPr>
              <a:t>helbredsundersøgelser og -</a:t>
            </a:r>
            <a:r>
              <a:rPr lang="da-DK" dirty="0">
                <a:solidFill>
                  <a:schemeClr val="bg1"/>
                </a:solidFill>
              </a:rPr>
              <a:t>samtaler i almen praksis</a:t>
            </a:r>
          </a:p>
        </p:txBody>
      </p:sp>
      <p:sp>
        <p:nvSpPr>
          <p:cNvPr id="3" name="Rektangel 2"/>
          <p:cNvSpPr/>
          <p:nvPr/>
        </p:nvSpPr>
        <p:spPr>
          <a:xfrm>
            <a:off x="2928910" y="5138994"/>
            <a:ext cx="500066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a-DK" sz="1000" dirty="0">
              <a:solidFill>
                <a:schemeClr val="bg1"/>
              </a:solidFill>
            </a:endParaRPr>
          </a:p>
          <a:p>
            <a:r>
              <a:rPr lang="da-DK" sz="1000" dirty="0" smtClean="0">
                <a:solidFill>
                  <a:schemeClr val="bg1"/>
                </a:solidFill>
              </a:rPr>
              <a:t>Larsen EL et al.</a:t>
            </a:r>
          </a:p>
          <a:p>
            <a:r>
              <a:rPr lang="da-DK" sz="1000" dirty="0" smtClean="0">
                <a:solidFill>
                  <a:schemeClr val="bg1"/>
                </a:solidFill>
              </a:rPr>
              <a:t>Forebyggende helbredsundersøgelser </a:t>
            </a:r>
            <a:r>
              <a:rPr lang="da-DK" sz="1000" dirty="0">
                <a:solidFill>
                  <a:schemeClr val="bg1"/>
                </a:solidFill>
              </a:rPr>
              <a:t>og helbredssamtaler i almen praksis - en analyse af</a:t>
            </a:r>
          </a:p>
          <a:p>
            <a:r>
              <a:rPr lang="da-DK" sz="1000" dirty="0">
                <a:solidFill>
                  <a:schemeClr val="bg1"/>
                </a:solidFill>
              </a:rPr>
              <a:t>patientperspektivet. </a:t>
            </a:r>
            <a:endParaRPr lang="da-DK" sz="1000" dirty="0" smtClean="0">
              <a:solidFill>
                <a:schemeClr val="bg1"/>
              </a:solidFill>
            </a:endParaRPr>
          </a:p>
          <a:p>
            <a:r>
              <a:rPr lang="da-DK" sz="1000" dirty="0" smtClean="0">
                <a:solidFill>
                  <a:schemeClr val="bg1"/>
                </a:solidFill>
              </a:rPr>
              <a:t>Medicinsk </a:t>
            </a:r>
            <a:r>
              <a:rPr lang="da-DK" sz="1000" dirty="0">
                <a:solidFill>
                  <a:schemeClr val="bg1"/>
                </a:solidFill>
              </a:rPr>
              <a:t>Teknologivurdering - puljeprojekter 2006;6(7):1-61.</a:t>
            </a:r>
          </a:p>
        </p:txBody>
      </p:sp>
      <p:sp>
        <p:nvSpPr>
          <p:cNvPr id="4" name="Rektangel 3"/>
          <p:cNvSpPr/>
          <p:nvPr/>
        </p:nvSpPr>
        <p:spPr>
          <a:xfrm>
            <a:off x="1857340" y="2638664"/>
            <a:ext cx="54292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>
                <a:solidFill>
                  <a:srgbClr val="FFFF00"/>
                </a:solidFill>
              </a:rPr>
              <a:t>Helbredsundersøgelser </a:t>
            </a:r>
            <a:r>
              <a:rPr lang="da-DK" dirty="0">
                <a:solidFill>
                  <a:srgbClr val="FFFF00"/>
                </a:solidFill>
              </a:rPr>
              <a:t>og -samtaler tilbudt til </a:t>
            </a:r>
            <a:r>
              <a:rPr lang="da-DK" dirty="0" smtClean="0">
                <a:solidFill>
                  <a:srgbClr val="FFFF00"/>
                </a:solidFill>
              </a:rPr>
              <a:t>30-49- </a:t>
            </a:r>
            <a:r>
              <a:rPr lang="da-DK" dirty="0" err="1">
                <a:solidFill>
                  <a:srgbClr val="FFFF00"/>
                </a:solidFill>
              </a:rPr>
              <a:t>årige</a:t>
            </a:r>
            <a:r>
              <a:rPr lang="da-DK" dirty="0">
                <a:solidFill>
                  <a:srgbClr val="FFFF00"/>
                </a:solidFill>
              </a:rPr>
              <a:t> mænd </a:t>
            </a:r>
            <a:r>
              <a:rPr lang="da-DK" dirty="0" smtClean="0">
                <a:solidFill>
                  <a:srgbClr val="FFFF00"/>
                </a:solidFill>
              </a:rPr>
              <a:t>og kvinder </a:t>
            </a:r>
            <a:r>
              <a:rPr lang="da-DK" dirty="0">
                <a:solidFill>
                  <a:srgbClr val="FFFF00"/>
                </a:solidFill>
              </a:rPr>
              <a:t>er omkostningseffektivt set i forhold til tilbuddet om </a:t>
            </a:r>
            <a:r>
              <a:rPr lang="da-DK" dirty="0" smtClean="0">
                <a:solidFill>
                  <a:srgbClr val="FFFF00"/>
                </a:solidFill>
              </a:rPr>
              <a:t>spørgeskemaundersøgelser</a:t>
            </a:r>
            <a:endParaRPr lang="da-DK" dirty="0">
              <a:solidFill>
                <a:srgbClr val="FFFF00"/>
              </a:solidFill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2928910" y="3638796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1000" dirty="0" smtClean="0">
                <a:solidFill>
                  <a:schemeClr val="bg1"/>
                </a:solidFill>
              </a:rPr>
              <a:t>Rasmussen SR et al. </a:t>
            </a:r>
          </a:p>
          <a:p>
            <a:r>
              <a:rPr lang="da-DK" sz="1000" dirty="0" smtClean="0">
                <a:solidFill>
                  <a:schemeClr val="bg1"/>
                </a:solidFill>
              </a:rPr>
              <a:t>Forebyggende helbredsundersøgelser og helbredssamtaler i almen praksis - en</a:t>
            </a:r>
          </a:p>
          <a:p>
            <a:r>
              <a:rPr lang="da-DK" sz="1000" dirty="0" smtClean="0">
                <a:solidFill>
                  <a:schemeClr val="bg1"/>
                </a:solidFill>
              </a:rPr>
              <a:t>sundhedsøkonomisk analyse af "Sundhedsprojekt Ebeltoft". </a:t>
            </a:r>
          </a:p>
          <a:p>
            <a:r>
              <a:rPr lang="da-DK" sz="1000" dirty="0" smtClean="0">
                <a:solidFill>
                  <a:schemeClr val="bg1"/>
                </a:solidFill>
              </a:rPr>
              <a:t>Medicinsk Teknologivurdering - puljeprojekter 2006;6(6):1-67</a:t>
            </a:r>
          </a:p>
        </p:txBody>
      </p:sp>
      <p:sp>
        <p:nvSpPr>
          <p:cNvPr id="6" name="Rektangel 5"/>
          <p:cNvSpPr/>
          <p:nvPr/>
        </p:nvSpPr>
        <p:spPr>
          <a:xfrm>
            <a:off x="1857340" y="4567490"/>
            <a:ext cx="59293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>
                <a:solidFill>
                  <a:srgbClr val="FFFF00"/>
                </a:solidFill>
              </a:rPr>
              <a:t>Ikke </a:t>
            </a:r>
            <a:r>
              <a:rPr lang="da-DK" dirty="0">
                <a:solidFill>
                  <a:srgbClr val="FFFF00"/>
                </a:solidFill>
              </a:rPr>
              <a:t>etiske, psykologiske eller sociale problemer knyttet </a:t>
            </a:r>
            <a:r>
              <a:rPr lang="da-DK" dirty="0" smtClean="0">
                <a:solidFill>
                  <a:srgbClr val="FFFF00"/>
                </a:solidFill>
              </a:rPr>
              <a:t>til indførelse af forebyggelseskonsultationer</a:t>
            </a:r>
            <a:endParaRPr lang="da-DK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1643042" y="1000108"/>
            <a:ext cx="64294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800" dirty="0" smtClean="0">
                <a:solidFill>
                  <a:srgbClr val="FFFF00"/>
                </a:solidFill>
              </a:rPr>
              <a:t>Konklusion på litteratursøgning</a:t>
            </a:r>
          </a:p>
          <a:p>
            <a:endParaRPr lang="da-DK" dirty="0" smtClean="0">
              <a:solidFill>
                <a:schemeClr val="bg1"/>
              </a:solidFill>
            </a:endParaRPr>
          </a:p>
          <a:p>
            <a:r>
              <a:rPr lang="da-DK" dirty="0" smtClean="0">
                <a:solidFill>
                  <a:schemeClr val="bg1"/>
                </a:solidFill>
              </a:rPr>
              <a:t>Ikke sikker klinisk evidens for at forebyggende helbredsundersøgelser kunne nedsætte sygelighed eller mortalitet.</a:t>
            </a:r>
            <a:endParaRPr lang="da-DK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571604" y="977800"/>
            <a:ext cx="771530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800" dirty="0" smtClean="0">
                <a:solidFill>
                  <a:schemeClr val="bg1"/>
                </a:solidFill>
              </a:rPr>
              <a:t>Delformål 2</a:t>
            </a:r>
          </a:p>
          <a:p>
            <a:endParaRPr lang="da-DK" dirty="0" smtClean="0">
              <a:solidFill>
                <a:srgbClr val="FFFF00"/>
              </a:solidFill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3071802" y="242886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a-DK" dirty="0" smtClean="0">
              <a:solidFill>
                <a:schemeClr val="bg1"/>
              </a:solidFill>
            </a:endParaRPr>
          </a:p>
          <a:p>
            <a:pPr marL="342900" indent="-342900">
              <a:buAutoNum type="arabicParenR"/>
            </a:pPr>
            <a:r>
              <a:rPr lang="da-DK" dirty="0" smtClean="0">
                <a:solidFill>
                  <a:schemeClr val="bg1"/>
                </a:solidFill>
              </a:rPr>
              <a:t>Hyppigheden af 2304-ydelsens anvendelse</a:t>
            </a:r>
          </a:p>
          <a:p>
            <a:pPr marL="342900" indent="-342900"/>
            <a:r>
              <a:rPr lang="da-DK" dirty="0" smtClean="0">
                <a:solidFill>
                  <a:schemeClr val="bg1"/>
                </a:solidFill>
              </a:rPr>
              <a:t>2)   Ydelsesmodtagernes karakteristika</a:t>
            </a:r>
          </a:p>
          <a:p>
            <a:r>
              <a:rPr lang="da-DK" dirty="0" smtClean="0">
                <a:solidFill>
                  <a:schemeClr val="bg1"/>
                </a:solidFill>
              </a:rPr>
              <a:t>3)   Konsekvens af ydelsen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1643042" y="3786190"/>
            <a:ext cx="929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Metode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3071802" y="407194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Data	Stikprøve</a:t>
            </a:r>
          </a:p>
          <a:p>
            <a:r>
              <a:rPr lang="da-DK" dirty="0" smtClean="0">
                <a:solidFill>
                  <a:schemeClr val="bg1"/>
                </a:solidFill>
              </a:rPr>
              <a:t>	50 patienter fra </a:t>
            </a:r>
            <a:r>
              <a:rPr lang="da-DK" dirty="0" err="1" smtClean="0">
                <a:solidFill>
                  <a:schemeClr val="bg1"/>
                </a:solidFill>
              </a:rPr>
              <a:t>by-</a:t>
            </a:r>
            <a:r>
              <a:rPr lang="da-DK" dirty="0" smtClean="0">
                <a:solidFill>
                  <a:schemeClr val="bg1"/>
                </a:solidFill>
              </a:rPr>
              <a:t> og landpraksis</a:t>
            </a:r>
            <a:endParaRPr lang="da-DK" dirty="0">
              <a:solidFill>
                <a:schemeClr val="bg1"/>
              </a:solidFill>
            </a:endParaRPr>
          </a:p>
          <a:p>
            <a:endParaRPr lang="da-DK" dirty="0">
              <a:solidFill>
                <a:schemeClr val="bg1"/>
              </a:solidFill>
            </a:endParaRPr>
          </a:p>
          <a:p>
            <a:r>
              <a:rPr lang="da-DK" dirty="0" smtClean="0">
                <a:solidFill>
                  <a:schemeClr val="bg1"/>
                </a:solidFill>
              </a:rPr>
              <a:t>Variable	Køn, alder, BMI</a:t>
            </a:r>
          </a:p>
          <a:p>
            <a:r>
              <a:rPr lang="da-DK" dirty="0">
                <a:solidFill>
                  <a:schemeClr val="bg1"/>
                </a:solidFill>
              </a:rPr>
              <a:t>	</a:t>
            </a:r>
            <a:r>
              <a:rPr lang="da-DK" dirty="0" smtClean="0">
                <a:solidFill>
                  <a:schemeClr val="bg1"/>
                </a:solidFill>
              </a:rPr>
              <a:t>Diagnoser </a:t>
            </a:r>
            <a:r>
              <a:rPr lang="da-DK" dirty="0" err="1" smtClean="0">
                <a:solidFill>
                  <a:schemeClr val="bg1"/>
                </a:solidFill>
              </a:rPr>
              <a:t>før-</a:t>
            </a:r>
            <a:r>
              <a:rPr lang="da-DK" dirty="0" smtClean="0">
                <a:solidFill>
                  <a:schemeClr val="bg1"/>
                </a:solidFill>
              </a:rPr>
              <a:t> og efter</a:t>
            </a:r>
          </a:p>
          <a:p>
            <a:r>
              <a:rPr lang="da-DK" dirty="0">
                <a:solidFill>
                  <a:schemeClr val="bg1"/>
                </a:solidFill>
              </a:rPr>
              <a:t>	</a:t>
            </a:r>
            <a:r>
              <a:rPr lang="da-DK" dirty="0" smtClean="0">
                <a:solidFill>
                  <a:schemeClr val="bg1"/>
                </a:solidFill>
              </a:rPr>
              <a:t>Rygning</a:t>
            </a:r>
          </a:p>
          <a:p>
            <a:r>
              <a:rPr lang="da-DK" dirty="0">
                <a:solidFill>
                  <a:schemeClr val="bg1"/>
                </a:solidFill>
              </a:rPr>
              <a:t>	</a:t>
            </a:r>
            <a:r>
              <a:rPr lang="da-DK" dirty="0" err="1" smtClean="0">
                <a:solidFill>
                  <a:schemeClr val="bg1"/>
                </a:solidFill>
              </a:rPr>
              <a:t>CVD-risiko</a:t>
            </a:r>
            <a:endParaRPr lang="da-DK" dirty="0" smtClean="0">
              <a:solidFill>
                <a:schemeClr val="bg1"/>
              </a:solidFill>
            </a:endParaRPr>
          </a:p>
          <a:p>
            <a:r>
              <a:rPr lang="da-DK" dirty="0">
                <a:solidFill>
                  <a:schemeClr val="bg1"/>
                </a:solidFill>
              </a:rPr>
              <a:t>	</a:t>
            </a:r>
            <a:r>
              <a:rPr lang="da-DK" dirty="0" smtClean="0">
                <a:solidFill>
                  <a:schemeClr val="bg1"/>
                </a:solidFill>
              </a:rPr>
              <a:t>Opfølgende konsultation</a:t>
            </a:r>
          </a:p>
        </p:txBody>
      </p:sp>
      <p:sp>
        <p:nvSpPr>
          <p:cNvPr id="6" name="Rektangel 5"/>
          <p:cNvSpPr/>
          <p:nvPr/>
        </p:nvSpPr>
        <p:spPr>
          <a:xfrm>
            <a:off x="1571604" y="1576976"/>
            <a:ext cx="6858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>
                <a:solidFill>
                  <a:srgbClr val="FFFF00"/>
                </a:solidFill>
              </a:rPr>
              <a:t>At belyse anvendelsen af aftalt forebyggelseskonsultation (0106) </a:t>
            </a:r>
          </a:p>
          <a:p>
            <a:r>
              <a:rPr lang="da-DK" dirty="0" smtClean="0">
                <a:solidFill>
                  <a:srgbClr val="FFFF00"/>
                </a:solidFill>
              </a:rPr>
              <a:t>med tillægsydelsen supplerende specifik forebyggelsesindsats (2304) </a:t>
            </a:r>
          </a:p>
          <a:p>
            <a:r>
              <a:rPr lang="da-DK" dirty="0" smtClean="0">
                <a:solidFill>
                  <a:srgbClr val="FFFF00"/>
                </a:solidFill>
              </a:rPr>
              <a:t>i to forskellige praksis på Fyn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564797" y="1000108"/>
            <a:ext cx="63916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da-DK" sz="2800" dirty="0" smtClean="0">
                <a:solidFill>
                  <a:schemeClr val="bg1"/>
                </a:solidFill>
              </a:rPr>
              <a:t>Hyppigheden af 2304-ydelsens anvendelse</a:t>
            </a:r>
          </a:p>
        </p:txBody>
      </p:sp>
      <p:sp>
        <p:nvSpPr>
          <p:cNvPr id="3" name="Rektangel 2"/>
          <p:cNvSpPr/>
          <p:nvPr/>
        </p:nvSpPr>
        <p:spPr>
          <a:xfrm>
            <a:off x="1571604" y="1731711"/>
            <a:ext cx="74295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dirty="0" smtClean="0">
                <a:solidFill>
                  <a:srgbClr val="FFFF00"/>
                </a:solidFill>
              </a:rPr>
              <a:t>Landpraksis </a:t>
            </a:r>
          </a:p>
          <a:p>
            <a:endParaRPr lang="da-DK" sz="2000" dirty="0" smtClean="0">
              <a:solidFill>
                <a:schemeClr val="bg1"/>
              </a:solidFill>
            </a:endParaRPr>
          </a:p>
          <a:p>
            <a:r>
              <a:rPr lang="da-DK" sz="2000" dirty="0" smtClean="0">
                <a:solidFill>
                  <a:schemeClr val="bg1"/>
                </a:solidFill>
              </a:rPr>
              <a:t>514 ydelser for 4 læger i 18 måneder: </a:t>
            </a:r>
            <a:r>
              <a:rPr lang="da-DK" sz="2000" dirty="0" smtClean="0">
                <a:solidFill>
                  <a:srgbClr val="FFFF00"/>
                </a:solidFill>
              </a:rPr>
              <a:t>42,7 ydelse pr læge/ 6 måneder</a:t>
            </a:r>
            <a:endParaRPr lang="da-DK" sz="2000" dirty="0" smtClean="0">
              <a:solidFill>
                <a:schemeClr val="bg1"/>
              </a:solidFill>
            </a:endParaRPr>
          </a:p>
          <a:p>
            <a:endParaRPr lang="da-DK" sz="2000" dirty="0" smtClean="0">
              <a:solidFill>
                <a:schemeClr val="bg1"/>
              </a:solidFill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1571604" y="2984841"/>
            <a:ext cx="75009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dirty="0" err="1" smtClean="0">
                <a:solidFill>
                  <a:srgbClr val="FFFF00"/>
                </a:solidFill>
              </a:rPr>
              <a:t>Bypraksis</a:t>
            </a:r>
            <a:r>
              <a:rPr lang="da-DK" sz="2000" dirty="0" smtClean="0">
                <a:solidFill>
                  <a:srgbClr val="FFFF00"/>
                </a:solidFill>
              </a:rPr>
              <a:t> </a:t>
            </a:r>
          </a:p>
          <a:p>
            <a:endParaRPr lang="da-DK" sz="2000" dirty="0" smtClean="0">
              <a:solidFill>
                <a:schemeClr val="bg1"/>
              </a:solidFill>
            </a:endParaRPr>
          </a:p>
          <a:p>
            <a:r>
              <a:rPr lang="da-DK" sz="2000" dirty="0" smtClean="0">
                <a:solidFill>
                  <a:schemeClr val="bg1"/>
                </a:solidFill>
              </a:rPr>
              <a:t>78 ydelser for 2 læger i 12 måneder: </a:t>
            </a:r>
            <a:r>
              <a:rPr lang="da-DK" sz="2000" dirty="0" smtClean="0">
                <a:solidFill>
                  <a:srgbClr val="FFFF00"/>
                </a:solidFill>
              </a:rPr>
              <a:t>19,5 ydelser pr læge / 6 måneder</a:t>
            </a:r>
            <a:r>
              <a:rPr lang="da-DK" sz="2000" dirty="0" smtClean="0">
                <a:solidFill>
                  <a:schemeClr val="bg1"/>
                </a:solidFill>
              </a:rPr>
              <a:t>.</a:t>
            </a:r>
            <a:endParaRPr lang="da-DK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970</Words>
  <Application>Microsoft Office PowerPoint</Application>
  <PresentationFormat>Skærmshow (4:3)</PresentationFormat>
  <Paragraphs>158</Paragraphs>
  <Slides>21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21</vt:i4>
      </vt:variant>
    </vt:vector>
  </HeadingPairs>
  <TitlesOfParts>
    <vt:vector size="22" baseType="lpstr">
      <vt:lpstr>Kontortema</vt:lpstr>
      <vt:lpstr>Dias nummer 1</vt:lpstr>
      <vt:lpstr>Dias nummer 2</vt:lpstr>
      <vt:lpstr>Dias nummer 3</vt:lpstr>
      <vt:lpstr>Dias nummer 4</vt:lpstr>
      <vt:lpstr>Dias nummer 5</vt:lpstr>
      <vt:lpstr>Dias nummer 6</vt:lpstr>
      <vt:lpstr>Dias nummer 7</vt:lpstr>
      <vt:lpstr>Dias nummer 8</vt:lpstr>
      <vt:lpstr>Dias nummer 9</vt:lpstr>
      <vt:lpstr>Dias nummer 10</vt:lpstr>
      <vt:lpstr>Dias nummer 11</vt:lpstr>
      <vt:lpstr>Dias nummer 12</vt:lpstr>
      <vt:lpstr>Dias nummer 13</vt:lpstr>
      <vt:lpstr>Dias nummer 14</vt:lpstr>
      <vt:lpstr>Dias nummer 15</vt:lpstr>
      <vt:lpstr>Dias nummer 16</vt:lpstr>
      <vt:lpstr>Dias nummer 17</vt:lpstr>
      <vt:lpstr>Dias nummer 18</vt:lpstr>
      <vt:lpstr>Dias nummer 19</vt:lpstr>
      <vt:lpstr>Dias nummer 20</vt:lpstr>
      <vt:lpstr>Dias nummer 21</vt:lpstr>
    </vt:vector>
  </TitlesOfParts>
  <Company>Syddansk Unversitet - University of Southern Denmark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Sundhedsvidenskab</dc:creator>
  <cp:lastModifiedBy>Sundhedsvidenskab</cp:lastModifiedBy>
  <cp:revision>87</cp:revision>
  <dcterms:created xsi:type="dcterms:W3CDTF">2009-02-22T20:22:06Z</dcterms:created>
  <dcterms:modified xsi:type="dcterms:W3CDTF">2009-02-25T20:01:03Z</dcterms:modified>
</cp:coreProperties>
</file>