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63" r:id="rId4"/>
    <p:sldId id="264" r:id="rId5"/>
    <p:sldId id="258" r:id="rId6"/>
    <p:sldId id="259" r:id="rId7"/>
    <p:sldId id="262" r:id="rId8"/>
    <p:sldId id="261" r:id="rId9"/>
    <p:sldId id="265" r:id="rId10"/>
    <p:sldId id="260" r:id="rId11"/>
    <p:sldId id="266" r:id="rId12"/>
    <p:sldId id="268" r:id="rId13"/>
    <p:sldId id="267" r:id="rId14"/>
    <p:sldId id="270" r:id="rId15"/>
    <p:sldId id="269" r:id="rId16"/>
    <p:sldId id="271" r:id="rId17"/>
    <p:sldId id="272" r:id="rId18"/>
    <p:sldId id="274" r:id="rId19"/>
    <p:sldId id="273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85" autoAdjust="0"/>
  </p:normalViewPr>
  <p:slideViewPr>
    <p:cSldViewPr snapToGrid="0" snapToObjects="1">
      <p:cViewPr>
        <p:scale>
          <a:sx n="81" d="100"/>
          <a:sy n="81" d="100"/>
        </p:scale>
        <p:origin x="-81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70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3" d="100"/>
          <a:sy n="63" d="100"/>
        </p:scale>
        <p:origin x="-2430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E2EA58C-A4D4-4365-A2DE-1BA35A3753C5}" type="datetimeFigureOut">
              <a:rPr lang="da-DK"/>
              <a:pPr/>
              <a:t>10-02-2011</a:t>
            </a:fld>
            <a:endParaRPr lang="da-DK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827D9EF-0F0F-4CB3-88C8-7D957B0ED3D0}" type="slidenum">
              <a:rPr lang="da-DK"/>
              <a:pPr/>
              <a:t>‹#›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11E809B-5609-4EA8-874F-92D45DD0CFD4}" type="datetimeFigureOut">
              <a:rPr lang="da-DK"/>
              <a:pPr/>
              <a:t>10-02-2011</a:t>
            </a:fld>
            <a:endParaRPr lang="da-DK"/>
          </a:p>
        </p:txBody>
      </p:sp>
      <p:sp>
        <p:nvSpPr>
          <p:cNvPr id="389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C07C841-7C73-4BB7-BB3A-2659D23968F2}" type="slidenum">
              <a:rPr lang="da-DK"/>
              <a:pPr/>
              <a:t>‹#›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6590B-4E8E-4653-A3BA-FBD3257B3B30}" type="datetime2">
              <a:rPr lang="en-US"/>
              <a:pPr>
                <a:defRPr/>
              </a:pPr>
              <a:t>Thursday, February 10, 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EE54F-581F-4177-9E16-6AE3913DD0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3F7C6-2C18-47E5-B966-108D9E924B03}" type="datetime2">
              <a:rPr lang="en-US"/>
              <a:pPr>
                <a:defRPr/>
              </a:pPr>
              <a:t>Thursday, February 10, 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4B390-EADB-40B2-BE8C-771DA83BC6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45B52-57D3-4BD2-9A24-242D6F351327}" type="datetime2">
              <a:rPr lang="en-US"/>
              <a:pPr>
                <a:defRPr/>
              </a:pPr>
              <a:t>Thursday, February 10, 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A593E-3A68-40B5-A545-6295F197E4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939EA-5DA7-4F32-A69F-7F61DFF7C10F}" type="datetime2">
              <a:rPr lang="en-US"/>
              <a:pPr>
                <a:defRPr/>
              </a:pPr>
              <a:t>Thursday, February 10, 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40D45-1619-4F11-AEE5-8B33B18384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18E09-ACA1-427B-8D67-7F8E0EFA7924}" type="datetime2">
              <a:rPr lang="en-US"/>
              <a:pPr>
                <a:defRPr/>
              </a:pPr>
              <a:t>Thursday, February 10, 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28170-FF35-494A-BE71-1706983C94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C1F65-8666-48DD-9486-E46656B5CA83}" type="datetime2">
              <a:rPr lang="en-US"/>
              <a:pPr>
                <a:defRPr/>
              </a:pPr>
              <a:t>Thursday, February 10, 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E0A39-CA7C-4257-8FC0-FB70DFC6C7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DCEFE-1295-4149-9FEC-647201ED27F4}" type="datetime2">
              <a:rPr lang="en-US"/>
              <a:pPr>
                <a:defRPr/>
              </a:pPr>
              <a:t>Thursday, February 10, 2011</a:t>
            </a:fld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88305-DCC1-4983-9E29-8C1E45A29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1437E-7CDE-4557-955D-0744903F8D82}" type="datetime2">
              <a:rPr lang="en-US"/>
              <a:pPr>
                <a:defRPr/>
              </a:pPr>
              <a:t>Thursday, February 10, 2011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F6E76-0444-420F-9C99-FB7D3632DC6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58547-0771-410F-8756-0F79A6424B25}" type="datetime2">
              <a:rPr lang="en-US"/>
              <a:pPr>
                <a:defRPr/>
              </a:pPr>
              <a:t>Thursday, February 10, 2011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8BDAB-DEDC-41C1-B070-FD1F0C8E84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74599-483F-43E8-8F90-2C4CA228CC2A}" type="datetime2">
              <a:rPr lang="en-US"/>
              <a:pPr>
                <a:defRPr/>
              </a:pPr>
              <a:t>Thursday, February 10, 2011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E1DA4-1CA0-4010-B5EE-6FAD13D95E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a-DK" noProof="0" smtClean="0"/>
              <a:t>Træk billede til pladsholder, eller klik på symbol for at tilføje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384C0-FA4C-4E55-BF7F-9A77A5CAB05E}" type="datetime2">
              <a:rPr lang="en-US"/>
              <a:pPr>
                <a:defRPr/>
              </a:pPr>
              <a:t>Thursday, February 10, 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35B37-E16F-4F05-8BE3-DE0C39A598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smtClean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C59F15C-265F-45F3-BE32-E252B0A1E6C8}" type="datetime2">
              <a:rPr lang="en-US"/>
              <a:pPr>
                <a:defRPr/>
              </a:pPr>
              <a:t>Thursday, February 10, 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D24627-0A7D-4262-BDDE-6B45B24EBB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71" r:id="rId2"/>
    <p:sldLayoutId id="2147483973" r:id="rId3"/>
    <p:sldLayoutId id="2147483970" r:id="rId4"/>
    <p:sldLayoutId id="2147483974" r:id="rId5"/>
    <p:sldLayoutId id="2147483969" r:id="rId6"/>
    <p:sldLayoutId id="2147483968" r:id="rId7"/>
    <p:sldLayoutId id="2147483975" r:id="rId8"/>
    <p:sldLayoutId id="2147483967" r:id="rId9"/>
    <p:sldLayoutId id="2147483966" r:id="rId10"/>
    <p:sldLayoutId id="2147483965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182563" indent="-1825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a-DK" dirty="0" err="1" smtClean="0"/>
              <a:t>Glucosamin</a:t>
            </a:r>
            <a:r>
              <a:rPr lang="da-DK" dirty="0"/>
              <a:t> </a:t>
            </a:r>
            <a:r>
              <a:rPr lang="da-DK" dirty="0" smtClean="0"/>
              <a:t>til </a:t>
            </a:r>
            <a:r>
              <a:rPr lang="da-DK" dirty="0" err="1" smtClean="0"/>
              <a:t>artrosepatienter</a:t>
            </a:r>
            <a:r>
              <a:rPr lang="da-DK" dirty="0" smtClean="0"/>
              <a:t>?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a-DK" dirty="0" smtClean="0"/>
              <a:t>Litteraturstudie af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a-DK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a-DK" dirty="0" smtClean="0"/>
              <a:t>Rikke Vork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a-DK" dirty="0" smtClean="0"/>
              <a:t>Lise Øhlenschlæger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a-DK" dirty="0" smtClean="0"/>
              <a:t>Tine Willumsen </a:t>
            </a:r>
            <a:r>
              <a:rPr lang="da-DK" dirty="0"/>
              <a:t>H</a:t>
            </a:r>
            <a:r>
              <a:rPr lang="da-DK" dirty="0" smtClean="0"/>
              <a:t>ermann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a-DK" dirty="0" smtClean="0"/>
              <a:t>Karen Frost-Møller</a:t>
            </a:r>
            <a:endParaRPr lang="da-DK" dirty="0"/>
          </a:p>
        </p:txBody>
      </p:sp>
      <p:pic>
        <p:nvPicPr>
          <p:cNvPr id="13315" name="Billede 3" descr="JZ3ZICAW0716XCA52FX1ICAPLXU24CAUT2U1MCARJ1PPFCAYFR0JSCAKU6A6UCALQRDHMCA7O10KPCA02SG83CAMQM0YGCAG9DQEYCAZZVU7OCA3XVK31CADXJ3OGCA1F4E0ICAFCD8PECAUZLJEH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60950" y="3622675"/>
            <a:ext cx="2668588" cy="266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a-DK" dirty="0" smtClean="0"/>
              <a:t>Resultat af de 15 </a:t>
            </a:r>
            <a:r>
              <a:rPr lang="da-DK" dirty="0" err="1" smtClean="0"/>
              <a:t>reviews</a:t>
            </a:r>
            <a:endParaRPr lang="da-DK" dirty="0"/>
          </a:p>
        </p:txBody>
      </p:sp>
      <p:sp>
        <p:nvSpPr>
          <p:cNvPr id="22530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mtClean="0"/>
              <a:t>Poolet i ”positivt” resultat, ”negativt” resultat og ”inkonklusiv”</a:t>
            </a:r>
          </a:p>
          <a:p>
            <a:endParaRPr lang="da-DK" smtClean="0"/>
          </a:p>
          <a:p>
            <a:r>
              <a:rPr lang="da-DK" smtClean="0"/>
              <a:t>6 positive</a:t>
            </a:r>
          </a:p>
          <a:p>
            <a:r>
              <a:rPr lang="da-DK" smtClean="0"/>
              <a:t>3 negative</a:t>
            </a:r>
          </a:p>
          <a:p>
            <a:r>
              <a:rPr lang="da-DK" smtClean="0"/>
              <a:t>6 inkonklusive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a-DK" dirty="0" smtClean="0"/>
              <a:t>Vurdering af materialets kvalitet</a:t>
            </a:r>
            <a:endParaRPr lang="da-DK" dirty="0"/>
          </a:p>
        </p:txBody>
      </p:sp>
      <p:sp>
        <p:nvSpPr>
          <p:cNvPr id="23554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mtClean="0"/>
              <a:t>Reviews: Metodologisk meget svingende kvalitet.</a:t>
            </a:r>
          </a:p>
          <a:p>
            <a:endParaRPr lang="da-DK" smtClean="0"/>
          </a:p>
          <a:p>
            <a:r>
              <a:rPr lang="da-DK" smtClean="0"/>
              <a:t>Nyere reviews er baseret på gamle studier</a:t>
            </a:r>
          </a:p>
          <a:p>
            <a:endParaRPr lang="da-DK" smtClean="0"/>
          </a:p>
          <a:p>
            <a:r>
              <a:rPr lang="da-DK" smtClean="0"/>
              <a:t>Konklusionerne er uklare</a:t>
            </a:r>
          </a:p>
          <a:p>
            <a:endParaRPr lang="da-DK" smtClean="0"/>
          </a:p>
          <a:p>
            <a:r>
              <a:rPr lang="da-DK" smtClean="0"/>
              <a:t>Bl.a. kan gennemgang af negative RCT afføde en positiv konklusion i reviewet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a-DK" dirty="0" smtClean="0"/>
              <a:t>Vurdering af vores studie</a:t>
            </a:r>
            <a:endParaRPr lang="da-DK" dirty="0"/>
          </a:p>
        </p:txBody>
      </p:sp>
      <p:pic>
        <p:nvPicPr>
          <p:cNvPr id="24578" name="Pladsholder til indhold 4" descr="56XXSCA6MU9G4CACN21O4CA6K7N0CCASSKU3GCAMR9BFDCAMSNPXLCAUK2LKMCAEI5B7NCAMCDC4JCARAIPF6CAEL1QJUCA771LQ3CA58Z80RCA2O9LW3CAKB4QN7CA0Y7BQRCACZXMGVCAFR5EW7.jpg"/>
          <p:cNvPicPr>
            <a:picLocks noGrp="1" noChangeAspect="1"/>
          </p:cNvPicPr>
          <p:nvPr>
            <p:ph idx="1"/>
          </p:nvPr>
        </p:nvPicPr>
        <p:blipFill>
          <a:blip r:embed="rId2"/>
          <a:srcRect l="-35109" r="-35109"/>
          <a:stretch>
            <a:fillRect/>
          </a:stretch>
        </p:blipFill>
        <p:spPr>
          <a:xfrm>
            <a:off x="1177925" y="2165350"/>
            <a:ext cx="6692900" cy="39655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a-DK" dirty="0" smtClean="0"/>
              <a:t>Vurdering af vores studie</a:t>
            </a:r>
            <a:endParaRPr lang="da-DK" dirty="0"/>
          </a:p>
        </p:txBody>
      </p:sp>
      <p:sp>
        <p:nvSpPr>
          <p:cNvPr id="6" name="Pladsholder til indhold 5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a-DK" dirty="0" smtClean="0"/>
              <a:t>Sample bias</a:t>
            </a:r>
          </a:p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a-DK" dirty="0" smtClean="0"/>
          </a:p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a-DK" dirty="0" smtClean="0"/>
              <a:t>Behov for at medtage GAIT for det samlede overblik</a:t>
            </a:r>
          </a:p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a-DK" dirty="0" smtClean="0"/>
          </a:p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a-DK" dirty="0" smtClean="0"/>
              <a:t>”Fisket” efter </a:t>
            </a:r>
            <a:r>
              <a:rPr lang="da-DK" dirty="0" err="1" smtClean="0"/>
              <a:t>Cochrane</a:t>
            </a:r>
            <a:endParaRPr lang="da-DK" dirty="0" smtClean="0"/>
          </a:p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a-DK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a-DK" dirty="0" smtClean="0"/>
              <a:t>Konklusion på litteraturen</a:t>
            </a:r>
            <a:endParaRPr lang="da-DK" dirty="0"/>
          </a:p>
        </p:txBody>
      </p:sp>
      <p:sp>
        <p:nvSpPr>
          <p:cNvPr id="26626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smtClean="0"/>
          </a:p>
          <a:p>
            <a:endParaRPr lang="da-DK" smtClean="0"/>
          </a:p>
          <a:p>
            <a:r>
              <a:rPr lang="da-DK" smtClean="0"/>
              <a:t>Der er aktuelt ikke evidens for glucosamins effekt på osteoartrose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a-DK" dirty="0" smtClean="0"/>
              <a:t>Diskussion</a:t>
            </a:r>
            <a:endParaRPr lang="da-DK" dirty="0"/>
          </a:p>
        </p:txBody>
      </p:sp>
      <p:sp>
        <p:nvSpPr>
          <p:cNvPr id="27650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mtClean="0"/>
              <a:t>På baggrund af det aktuelle materiale har vi ikke fundet evidens for effekt af glucosamin.</a:t>
            </a:r>
          </a:p>
          <a:p>
            <a:endParaRPr lang="da-DK" smtClean="0"/>
          </a:p>
          <a:p>
            <a:r>
              <a:rPr lang="da-DK" smtClean="0"/>
              <a:t>Det samlede studiemateriale er baseret på få forfattere, der citerer hinanden </a:t>
            </a:r>
          </a:p>
          <a:p>
            <a:endParaRPr lang="da-DK" smtClean="0"/>
          </a:p>
          <a:p>
            <a:r>
              <a:rPr lang="da-DK" smtClean="0"/>
              <a:t>Industri sponsorerede studier viser effekt </a:t>
            </a:r>
          </a:p>
          <a:p>
            <a:endParaRPr lang="da-DK" smtClean="0"/>
          </a:p>
          <a:p>
            <a:r>
              <a:rPr lang="da-DK" smtClean="0"/>
              <a:t>Cochrane som uvildig, neutral instans?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a-DK" dirty="0" smtClean="0"/>
              <a:t>Diskussion</a:t>
            </a:r>
            <a:endParaRPr lang="da-DK" dirty="0"/>
          </a:p>
        </p:txBody>
      </p:sp>
      <p:sp>
        <p:nvSpPr>
          <p:cNvPr id="28674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mtClean="0"/>
              <a:t>IRF’s hjemmeside har ændret sig under forløbet.</a:t>
            </a:r>
          </a:p>
          <a:p>
            <a:endParaRPr lang="da-DK" smtClean="0"/>
          </a:p>
          <a:p>
            <a:r>
              <a:rPr lang="da-DK" smtClean="0"/>
              <a:t>Glucosamin findes nu under listen af ”ikke-rekommanderede” præparater.</a:t>
            </a:r>
          </a:p>
          <a:p>
            <a:endParaRPr lang="da-DK" smtClean="0"/>
          </a:p>
          <a:p>
            <a:r>
              <a:rPr lang="da-DK" smtClean="0"/>
              <a:t>”Behandling af artrose” er væk</a:t>
            </a:r>
          </a:p>
          <a:p>
            <a:endParaRPr lang="da-DK" smtClean="0"/>
          </a:p>
          <a:p>
            <a:endParaRPr lang="da-DK" smtClean="0"/>
          </a:p>
          <a:p>
            <a:endParaRPr lang="da-DK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a-DK" dirty="0" smtClean="0"/>
              <a:t>Økonomi</a:t>
            </a:r>
            <a:endParaRPr lang="da-DK" dirty="0"/>
          </a:p>
        </p:txBody>
      </p:sp>
      <p:sp>
        <p:nvSpPr>
          <p:cNvPr id="29698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mtClean="0"/>
              <a:t>28% af tilskudsberettiget håndkøbsmedicin er glucosamin</a:t>
            </a:r>
          </a:p>
          <a:p>
            <a:endParaRPr lang="da-DK" smtClean="0"/>
          </a:p>
          <a:p>
            <a:r>
              <a:rPr lang="da-DK" smtClean="0"/>
              <a:t>Det svarer til en omsætning på 135 mio. kr. i 2009</a:t>
            </a:r>
          </a:p>
          <a:p>
            <a:endParaRPr lang="da-DK" smtClean="0"/>
          </a:p>
          <a:p>
            <a:r>
              <a:rPr lang="da-DK" smtClean="0"/>
              <a:t>Skal der fortsat være generelt klausuleret tilskud?</a:t>
            </a:r>
          </a:p>
        </p:txBody>
      </p:sp>
      <p:pic>
        <p:nvPicPr>
          <p:cNvPr id="29699" name="Billede 3" descr="7AUIZCA0SLAUYCA4LUFFLCA3WFKR4CATTYH2YCABMOIN3CAL32771CAXOPLTHCAUP14WZCAW4RUNYCAV7YFF0CADF2UCBCA9M3QY9CAJJBZELCAYZQ7Y0CA7LPKLBCAU9EMMPCASU53DBCAVI9DA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11550" y="3935413"/>
            <a:ext cx="2492375" cy="254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a-DK" dirty="0" smtClean="0"/>
              <a:t>Skal fru Pedersen have </a:t>
            </a:r>
            <a:r>
              <a:rPr lang="da-DK" dirty="0" err="1" smtClean="0"/>
              <a:t>glucosamin</a:t>
            </a:r>
            <a:r>
              <a:rPr lang="da-DK" dirty="0" smtClean="0"/>
              <a:t>?</a:t>
            </a:r>
            <a:endParaRPr lang="da-DK" dirty="0"/>
          </a:p>
        </p:txBody>
      </p:sp>
      <p:pic>
        <p:nvPicPr>
          <p:cNvPr id="30722" name="Pladsholder til indhold 3" descr="rollator_73747b.jpg"/>
          <p:cNvPicPr>
            <a:picLocks noGrp="1" noChangeAspect="1"/>
          </p:cNvPicPr>
          <p:nvPr>
            <p:ph idx="1"/>
          </p:nvPr>
        </p:nvPicPr>
        <p:blipFill>
          <a:blip r:embed="rId2"/>
          <a:srcRect t="8453" b="8453"/>
          <a:stretch>
            <a:fillRect/>
          </a:stretch>
        </p:blipFill>
        <p:spPr/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da-DK"/>
          </a:p>
        </p:txBody>
      </p:sp>
      <p:sp>
        <p:nvSpPr>
          <p:cNvPr id="31746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mtClean="0"/>
              <a:t>… eller skal hesten have glucosaminen tilbage?</a:t>
            </a:r>
          </a:p>
          <a:p>
            <a:endParaRPr lang="da-DK" smtClean="0"/>
          </a:p>
          <a:p>
            <a:endParaRPr lang="da-DK" smtClean="0"/>
          </a:p>
          <a:p>
            <a:endParaRPr lang="da-DK" smtClean="0"/>
          </a:p>
        </p:txBody>
      </p:sp>
      <p:pic>
        <p:nvPicPr>
          <p:cNvPr id="31747" name="Billede 3" descr="imagesCA6NUDS3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43275" y="2501900"/>
            <a:ext cx="2582863" cy="379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a-DK" dirty="0" smtClean="0"/>
              <a:t>Hvorfor interessen?</a:t>
            </a:r>
            <a:endParaRPr lang="da-DK" dirty="0"/>
          </a:p>
        </p:txBody>
      </p:sp>
      <p:sp>
        <p:nvSpPr>
          <p:cNvPr id="14338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smtClean="0"/>
          </a:p>
          <a:p>
            <a:r>
              <a:rPr lang="da-DK" smtClean="0"/>
              <a:t>Hvad skal vi forholde os til, når fru Pedersen ringer for at få recept på glucosamin?</a:t>
            </a:r>
          </a:p>
          <a:p>
            <a:endParaRPr lang="da-DK" smtClean="0"/>
          </a:p>
        </p:txBody>
      </p:sp>
      <p:pic>
        <p:nvPicPr>
          <p:cNvPr id="14339" name="Billede 6" descr="T2NV3CAJRLFCJCA8V306UCATGE7C0CAGX0G3ECAGDMRO1CA2WJ0PHCA9TGRLECA4IEVDNCACPG9UQCAJXY5Q3CA55L4RHCA3WWT8LCA69QWOECABN0ICHCACUVBRXCATVEYU6CA381C5DCAY1UXW4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0413" y="2755900"/>
            <a:ext cx="2390775" cy="269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a-DK" dirty="0" smtClean="0"/>
              <a:t>Hvad har vi at forholde os til?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a-DK" dirty="0" smtClean="0"/>
              <a:t>Findes der vejledninger/guidelines for brugen af </a:t>
            </a:r>
            <a:r>
              <a:rPr lang="da-DK" dirty="0" err="1" smtClean="0"/>
              <a:t>glucosamin</a:t>
            </a:r>
            <a:r>
              <a:rPr lang="da-DK" dirty="0" smtClean="0"/>
              <a:t>?</a:t>
            </a:r>
          </a:p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a-DK" dirty="0"/>
          </a:p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a-DK" dirty="0" smtClean="0"/>
              <a:t>Reumatologisk selskab og ortopædkirurgisk selskab?</a:t>
            </a:r>
          </a:p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a-DK" dirty="0" smtClean="0"/>
          </a:p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a-DK" dirty="0" err="1" smtClean="0"/>
              <a:t>Cochrane</a:t>
            </a:r>
            <a:r>
              <a:rPr lang="da-DK" dirty="0" smtClean="0"/>
              <a:t>?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a-DK" dirty="0"/>
          </a:p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a-DK" dirty="0" smtClean="0"/>
              <a:t>Lægemiddelstyrelsen?</a:t>
            </a:r>
            <a:r>
              <a:rPr lang="da-DK" dirty="0"/>
              <a:t> </a:t>
            </a:r>
          </a:p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a-DK" dirty="0" smtClean="0"/>
          </a:p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a-DK" dirty="0" smtClean="0"/>
              <a:t>IRF? 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a-DK" dirty="0" smtClean="0"/>
              <a:t>Søgning på aktuelle evidens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a-DK" dirty="0" smtClean="0"/>
              <a:t>Udgangspunkt: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a-DK" dirty="0" smtClean="0"/>
              <a:t> - Seneste opdatering fra IRF: 27.september 2006</a:t>
            </a:r>
          </a:p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a-DK" dirty="0"/>
          </a:p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a-DK" dirty="0" smtClean="0"/>
              <a:t>Søgning frem til 11.juni 2010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a-DK" dirty="0"/>
              <a:t> </a:t>
            </a:r>
            <a:r>
              <a:rPr lang="da-DK" dirty="0" smtClean="0"/>
              <a:t>- Protokollen skrives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da-DK" dirty="0" smtClean="0"/>
              <a:t>Litteraturstudiet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182880" indent="-182880" algn="ctr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a-DK" dirty="0" err="1" smtClean="0"/>
              <a:t>Mesh</a:t>
            </a:r>
            <a:r>
              <a:rPr lang="da-DK" dirty="0" smtClean="0"/>
              <a:t>-søgningen gav 58 artikler</a:t>
            </a:r>
          </a:p>
          <a:p>
            <a:pPr marL="182880" indent="-182880" algn="ctr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a-DK" dirty="0"/>
          </a:p>
          <a:p>
            <a:pPr marL="182880" indent="-182880" algn="ctr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a-DK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a-DK" dirty="0" smtClean="0"/>
              <a:t>21 artikler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a-DK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a-DK" dirty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a-DK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a-DK" dirty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a-DK" dirty="0" smtClean="0"/>
              <a:t>5 RCT	 (+GAIT)             15 </a:t>
            </a:r>
            <a:r>
              <a:rPr lang="da-DK" dirty="0" err="1" smtClean="0"/>
              <a:t>Reviews</a:t>
            </a:r>
            <a:r>
              <a:rPr lang="da-DK" dirty="0" smtClean="0"/>
              <a:t>         1 Metaanalyse</a:t>
            </a:r>
            <a:endParaRPr lang="da-DK" dirty="0"/>
          </a:p>
        </p:txBody>
      </p:sp>
      <p:cxnSp>
        <p:nvCxnSpPr>
          <p:cNvPr id="6" name="Lige pilforbindelse 5"/>
          <p:cNvCxnSpPr/>
          <p:nvPr/>
        </p:nvCxnSpPr>
        <p:spPr>
          <a:xfrm>
            <a:off x="5080000" y="3679825"/>
            <a:ext cx="1155700" cy="91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Lige pilforbindelse 7"/>
          <p:cNvCxnSpPr/>
          <p:nvPr/>
        </p:nvCxnSpPr>
        <p:spPr>
          <a:xfrm>
            <a:off x="4591050" y="2262188"/>
            <a:ext cx="0" cy="635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Lige pilforbindelse 10"/>
          <p:cNvCxnSpPr/>
          <p:nvPr/>
        </p:nvCxnSpPr>
        <p:spPr>
          <a:xfrm>
            <a:off x="4591050" y="3679825"/>
            <a:ext cx="0" cy="1041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Lige pilforbindelse 13"/>
          <p:cNvCxnSpPr/>
          <p:nvPr/>
        </p:nvCxnSpPr>
        <p:spPr>
          <a:xfrm flipH="1">
            <a:off x="2636838" y="3679825"/>
            <a:ext cx="1222375" cy="91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a-DK" dirty="0" smtClean="0"/>
              <a:t>Resultater af de 6 RCT (inkl. GAIT)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182880" indent="-182880" fontAlgn="auto">
              <a:spcAft>
                <a:spcPts val="0"/>
              </a:spcAft>
              <a:buFont typeface="Arial"/>
              <a:buChar char="•"/>
              <a:defRPr/>
            </a:pPr>
            <a:r>
              <a:rPr lang="da-DK" dirty="0" smtClean="0"/>
              <a:t>GAIT (2006): Ingen signifikant effekt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a-DK" dirty="0" smtClean="0"/>
          </a:p>
          <a:p>
            <a:pPr marL="182880" indent="-182880" fontAlgn="auto">
              <a:spcAft>
                <a:spcPts val="0"/>
              </a:spcAft>
              <a:buFont typeface="Arial"/>
              <a:buChar char="•"/>
              <a:defRPr/>
            </a:pPr>
            <a:r>
              <a:rPr lang="da-DK" dirty="0" smtClean="0"/>
              <a:t>2 understudier af GAIT: 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a-DK" dirty="0"/>
              <a:t>	</a:t>
            </a:r>
            <a:r>
              <a:rPr lang="da-DK" dirty="0" smtClean="0"/>
              <a:t>Radiologisk studie: Ingen signifikant effekt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a-DK" dirty="0"/>
              <a:t>	</a:t>
            </a:r>
            <a:r>
              <a:rPr lang="da-DK" dirty="0" smtClean="0"/>
              <a:t>Symptomstudie: Ingen signifikant effekt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a-DK" dirty="0" smtClean="0"/>
          </a:p>
          <a:p>
            <a:pPr marL="182880" indent="-182880" fontAlgn="auto">
              <a:spcAft>
                <a:spcPts val="0"/>
              </a:spcAft>
              <a:buFont typeface="Arial"/>
              <a:buChar char="•"/>
              <a:defRPr/>
            </a:pPr>
            <a:r>
              <a:rPr lang="da-DK" dirty="0" smtClean="0"/>
              <a:t>GUIDE: Signifikant effekt </a:t>
            </a:r>
          </a:p>
          <a:p>
            <a:pPr marL="182880" indent="-182880" fontAlgn="auto">
              <a:spcAft>
                <a:spcPts val="0"/>
              </a:spcAft>
              <a:buFont typeface="Arial"/>
              <a:buChar char="•"/>
              <a:defRPr/>
            </a:pPr>
            <a:endParaRPr lang="da-DK" dirty="0" smtClean="0"/>
          </a:p>
          <a:p>
            <a:pPr marL="182880" indent="-182880" fontAlgn="auto">
              <a:spcAft>
                <a:spcPts val="0"/>
              </a:spcAft>
              <a:buFont typeface="Arial"/>
              <a:buChar char="•"/>
              <a:defRPr/>
            </a:pPr>
            <a:r>
              <a:rPr lang="da-DK" dirty="0" err="1" smtClean="0"/>
              <a:t>Lower</a:t>
            </a:r>
            <a:r>
              <a:rPr lang="da-DK" dirty="0" smtClean="0"/>
              <a:t> Back </a:t>
            </a:r>
            <a:r>
              <a:rPr lang="da-DK" dirty="0" err="1" smtClean="0"/>
              <a:t>Pain</a:t>
            </a:r>
            <a:r>
              <a:rPr lang="da-DK" dirty="0" smtClean="0"/>
              <a:t>: Ingen </a:t>
            </a:r>
            <a:r>
              <a:rPr lang="da-DK" dirty="0" err="1" smtClean="0"/>
              <a:t>signfikant</a:t>
            </a:r>
            <a:r>
              <a:rPr lang="da-DK" dirty="0" smtClean="0"/>
              <a:t> effekt</a:t>
            </a:r>
          </a:p>
          <a:p>
            <a:pPr marL="182880" indent="-182880" fontAlgn="auto">
              <a:spcAft>
                <a:spcPts val="0"/>
              </a:spcAft>
              <a:buFont typeface="Arial"/>
              <a:buChar char="•"/>
              <a:defRPr/>
            </a:pPr>
            <a:endParaRPr lang="da-DK" dirty="0" smtClean="0"/>
          </a:p>
          <a:p>
            <a:pPr marL="182880" indent="-182880" fontAlgn="auto">
              <a:spcAft>
                <a:spcPts val="0"/>
              </a:spcAft>
              <a:buFont typeface="Arial"/>
              <a:buChar char="•"/>
              <a:defRPr/>
            </a:pPr>
            <a:r>
              <a:rPr lang="da-DK" dirty="0" err="1" smtClean="0"/>
              <a:t>Hofteartrose</a:t>
            </a:r>
            <a:r>
              <a:rPr lang="da-DK" dirty="0" smtClean="0"/>
              <a:t>: Ingen signifikant effekt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a-DK" dirty="0" smtClean="0"/>
              <a:t>Vurdering af materialets kvalitet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a-DK" dirty="0" smtClean="0"/>
              <a:t>RCT: Overordnet er metodologisk kvalitet i orden. </a:t>
            </a:r>
          </a:p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a-DK" dirty="0" smtClean="0"/>
          </a:p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a-DK" dirty="0" smtClean="0"/>
              <a:t>Ens opbyggede studier kommer med forskellige konklusioner.</a:t>
            </a:r>
          </a:p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a-DK" dirty="0" smtClean="0"/>
          </a:p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a-DK" dirty="0" smtClean="0"/>
              <a:t>Der er anvendt forskellig præparatformuleringer</a:t>
            </a:r>
          </a:p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a-DK" dirty="0" smtClean="0"/>
          </a:p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a-DK" dirty="0" smtClean="0"/>
              <a:t>Industri-involvering i det studie, der viser effekt</a:t>
            </a:r>
          </a:p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a-DK" dirty="0" smtClean="0"/>
          </a:p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a-DK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a-DK" dirty="0" smtClean="0"/>
              <a:t>Resultat af metaanalysen</a:t>
            </a:r>
            <a:endParaRPr lang="da-DK" dirty="0"/>
          </a:p>
        </p:txBody>
      </p:sp>
      <p:sp>
        <p:nvSpPr>
          <p:cNvPr id="20482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mtClean="0"/>
              <a:t>Radiologisk studie på 2 mindre RCT </a:t>
            </a:r>
          </a:p>
          <a:p>
            <a:endParaRPr lang="da-DK" smtClean="0"/>
          </a:p>
          <a:p>
            <a:r>
              <a:rPr lang="da-DK" smtClean="0"/>
              <a:t>Viser, at dagligt indtag af glucosamin i 2-3 år kan forsinke progressionen af ledspalte-forsnævringen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a-DK" dirty="0"/>
              <a:t>Vurdering af materialets kvalitet</a:t>
            </a:r>
          </a:p>
        </p:txBody>
      </p:sp>
      <p:sp>
        <p:nvSpPr>
          <p:cNvPr id="21506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mtClean="0"/>
              <a:t>Metaanalysen: Metodologisk i orden.</a:t>
            </a:r>
          </a:p>
          <a:p>
            <a:endParaRPr lang="da-DK" smtClean="0"/>
          </a:p>
          <a:p>
            <a:r>
              <a:rPr lang="da-DK" smtClean="0"/>
              <a:t>Dog kun baseret på 2 RCT af ældre dato og begrænset størrelse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enhed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Renhed.thmx</Template>
  <TotalTime>284</TotalTime>
  <Words>376</Words>
  <Application>Microsoft Macintosh PowerPoint</Application>
  <PresentationFormat>On-screen Show (4:3)</PresentationFormat>
  <Paragraphs>114</Paragraphs>
  <Slides>19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Designskabeloner</vt:lpstr>
      </vt:variant>
      <vt:variant>
        <vt:i4>5</vt:i4>
      </vt:variant>
      <vt:variant>
        <vt:lpstr>Diastitler</vt:lpstr>
      </vt:variant>
      <vt:variant>
        <vt:i4>19</vt:i4>
      </vt:variant>
    </vt:vector>
  </HeadingPairs>
  <TitlesOfParts>
    <vt:vector size="26" baseType="lpstr">
      <vt:lpstr>Arial</vt:lpstr>
      <vt:lpstr>Calibri</vt:lpstr>
      <vt:lpstr>Renhed</vt:lpstr>
      <vt:lpstr>Renhed</vt:lpstr>
      <vt:lpstr>Renhed</vt:lpstr>
      <vt:lpstr>Renhed</vt:lpstr>
      <vt:lpstr>Renhed</vt:lpstr>
      <vt:lpstr>GLUCOSAMIN TIL ARTROSEPATIENTER?</vt:lpstr>
      <vt:lpstr>Hvorfor interessen?</vt:lpstr>
      <vt:lpstr>Hvad har vi at forholde os til? </vt:lpstr>
      <vt:lpstr>Søgning på aktuelle evidens</vt:lpstr>
      <vt:lpstr>Litteraturstudiet</vt:lpstr>
      <vt:lpstr>Resultater af de 6 RCT (inkl. GAIT)</vt:lpstr>
      <vt:lpstr>Vurdering af materialets kvalitet</vt:lpstr>
      <vt:lpstr>Resultat af metaanalysen</vt:lpstr>
      <vt:lpstr>Vurdering af materialets kvalitet</vt:lpstr>
      <vt:lpstr>Resultat af de 15 reviews</vt:lpstr>
      <vt:lpstr>Vurdering af materialets kvalitet</vt:lpstr>
      <vt:lpstr>Vurdering af vores studie</vt:lpstr>
      <vt:lpstr>Vurdering af vores studie</vt:lpstr>
      <vt:lpstr>Konklusion på litteraturen</vt:lpstr>
      <vt:lpstr>Diskussion</vt:lpstr>
      <vt:lpstr>Diskussion</vt:lpstr>
      <vt:lpstr>Økonomi</vt:lpstr>
      <vt:lpstr>Skal fru Pedersen have glucosamin?</vt:lpstr>
      <vt:lpstr>Dias nummer 19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Glucosamin til artrosepatienter?</dc:title>
  <dc:creator>Karen Frost-Møller</dc:creator>
  <cp:lastModifiedBy>Karen &amp; Lars</cp:lastModifiedBy>
  <cp:revision>19</cp:revision>
  <dcterms:created xsi:type="dcterms:W3CDTF">2011-02-10T08:43:39Z</dcterms:created>
  <dcterms:modified xsi:type="dcterms:W3CDTF">2011-02-10T13:47:44Z</dcterms:modified>
</cp:coreProperties>
</file>