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handoutMasterIdLst>
    <p:handoutMasterId r:id="rId16"/>
  </p:handoutMasterIdLst>
  <p:sldIdLst>
    <p:sldId id="284" r:id="rId2"/>
    <p:sldId id="264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59" r:id="rId14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0" autoAdjust="0"/>
    <p:restoredTop sz="86397" autoAdjust="0"/>
  </p:normalViewPr>
  <p:slideViewPr>
    <p:cSldViewPr>
      <p:cViewPr varScale="1">
        <p:scale>
          <a:sx n="77" d="100"/>
          <a:sy n="77" d="100"/>
        </p:scale>
        <p:origin x="-10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61D1AF-59AB-4425-93DC-30B04F22F2AE}" type="datetimeFigureOut">
              <a:rPr lang="da-DK"/>
              <a:pPr>
                <a:defRPr/>
              </a:pPr>
              <a:t>05-08-2009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245093-CF5F-4868-B994-8DA55B1E60B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CFD994-246C-4637-A68C-3DBAFA1FCA24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F2C0C3-2ED0-4002-B0E7-BB4EBEDEA6B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B9F95-AF98-45FD-8B9E-88ED91D89BF6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F958A-7745-42BC-A221-05A132E8FA2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658BF-EB0B-4302-9A08-93FA9EB29D31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6411-6EBD-48FA-9B1F-CD38BDAEE78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426B5-D317-4995-99A7-D1FFF049266E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6E3C9-EC8A-4D4C-BC7A-008C9FF4B241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C906F-A547-4565-846A-2773DD48A0AA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0EDF-FC0A-46BA-866C-0EFF79C95D99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6492-7450-45FC-BB2B-7713FDC5DB79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D6044-D873-42CE-A072-6B96BA59DFB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A2A92-9F21-4618-A223-44B0B9C835BA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6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76007-52F0-47F8-BAB7-EFF690DF0E6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833DC-0D2F-4EE3-9D8F-6E26B3CB2C1D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8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63959-CEA3-4ED5-8726-26F3BD55A91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BC64D-C3D7-4916-B285-2C089A4CB73B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4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F8445-AE08-4400-B8C5-A637F034D2E9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98140-3DBB-4868-AB20-A357916C7710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3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3C4E-A6EE-4102-BC99-0D129C520E1E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2C65-F59F-4A0B-AD50-569AE617AAC8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6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7EFD-E979-4BE2-9496-24BB4534DC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enkelt afklippet og afrundet hjørn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tvinklet trekant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dirty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55A08-8368-4B91-895B-2CD4FC357474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10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B28AA-63C8-4DE7-9E5C-7267764FCAD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Pladsholder til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1029" name="Pladsholder til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AB15BD-B36F-41B2-9E12-B2EF4E8410F9}" type="datetimeFigureOut">
              <a:rPr lang="da-DK"/>
              <a:pPr>
                <a:defRPr/>
              </a:pPr>
              <a:t>05-08-2009</a:t>
            </a:fld>
            <a:endParaRPr lang="da-DK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A30DEE-ADF2-4983-94D1-CA0643570199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  <p:grpSp>
        <p:nvGrpSpPr>
          <p:cNvPr id="1033" name="Grup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8" r:id="rId2"/>
    <p:sldLayoutId id="2147483837" r:id="rId3"/>
    <p:sldLayoutId id="2147483836" r:id="rId4"/>
    <p:sldLayoutId id="2147483835" r:id="rId5"/>
    <p:sldLayoutId id="2147483834" r:id="rId6"/>
    <p:sldLayoutId id="2147483833" r:id="rId7"/>
    <p:sldLayoutId id="2147483832" r:id="rId8"/>
    <p:sldLayoutId id="2147483840" r:id="rId9"/>
    <p:sldLayoutId id="2147483831" r:id="rId10"/>
    <p:sldLayoutId id="21474838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483" y="1711449"/>
            <a:ext cx="8323509" cy="42320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a-DK" sz="3200" dirty="0" smtClean="0">
                <a:latin typeface="+mn-lt"/>
              </a:rPr>
              <a:t/>
            </a:r>
            <a:br>
              <a:rPr lang="da-DK" sz="3200" dirty="0" smtClean="0">
                <a:latin typeface="+mn-lt"/>
              </a:rPr>
            </a:br>
            <a:r>
              <a:rPr lang="da-DK" sz="3200" dirty="0" smtClean="0">
                <a:latin typeface="+mn-lt"/>
              </a:rPr>
              <a:t/>
            </a:r>
            <a:br>
              <a:rPr lang="da-DK" sz="3200" dirty="0" smtClean="0">
                <a:latin typeface="+mn-lt"/>
              </a:rPr>
            </a:br>
            <a:r>
              <a:rPr lang="da-DK" sz="3200" dirty="0" smtClean="0">
                <a:latin typeface="+mn-lt"/>
              </a:rPr>
              <a:t>Bør der foretages kontrolpodning af ikke-gravide kvinder efter endt klamydiabehandling i almen praksis?</a:t>
            </a:r>
            <a:r>
              <a:rPr lang="da-DK" sz="2800" dirty="0" smtClean="0">
                <a:latin typeface="+mn-lt"/>
              </a:rPr>
              <a:t/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/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Et litteraturstudie af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/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Heidi Ingerslev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Christine Lassen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Michael Haslund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Kristian Frederiksen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/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Vejleder</a:t>
            </a:r>
            <a:br>
              <a:rPr lang="da-DK" sz="2800" dirty="0" smtClean="0">
                <a:latin typeface="+mn-lt"/>
              </a:rPr>
            </a:br>
            <a:r>
              <a:rPr lang="da-DK" sz="2800" dirty="0" smtClean="0">
                <a:latin typeface="+mn-lt"/>
              </a:rPr>
              <a:t>Charlotte Harmsen</a:t>
            </a:r>
            <a:endParaRPr lang="da-DK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24578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a-DK" b="1" smtClean="0"/>
              <a:t>Lau, Chuen- Yen et al.</a:t>
            </a:r>
          </a:p>
          <a:p>
            <a:pPr eaLnBrk="1" hangingPunct="1"/>
            <a:r>
              <a:rPr lang="da-DK" smtClean="0"/>
              <a:t>Metaanalyse</a:t>
            </a:r>
          </a:p>
          <a:p>
            <a:pPr eaLnBrk="1" hangingPunct="1"/>
            <a:r>
              <a:rPr lang="da-DK" smtClean="0"/>
              <a:t>12 studier</a:t>
            </a:r>
          </a:p>
          <a:p>
            <a:pPr eaLnBrk="1" hangingPunct="1"/>
            <a:r>
              <a:rPr lang="da-DK" smtClean="0"/>
              <a:t>Azithromycin vs. Doxycyclin</a:t>
            </a:r>
          </a:p>
          <a:p>
            <a:pPr eaLnBrk="1" hangingPunct="1"/>
            <a:r>
              <a:rPr lang="da-DK" smtClean="0"/>
              <a:t>97%  vs.  98%</a:t>
            </a:r>
          </a:p>
          <a:p>
            <a:pPr eaLnBrk="1" hangingPunct="1"/>
            <a:r>
              <a:rPr lang="da-DK" smtClean="0"/>
              <a:t>Hvis kontrolpodning: min. 2 uger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da-DK" smtClean="0"/>
              <a:t>Diskussion</a:t>
            </a:r>
          </a:p>
        </p:txBody>
      </p:sp>
      <p:graphicFrame>
        <p:nvGraphicFramePr>
          <p:cNvPr id="9" name="Pladsholder til indhold 8"/>
          <p:cNvGraphicFramePr>
            <a:graphicFrameLocks noGrp="1"/>
          </p:cNvGraphicFramePr>
          <p:nvPr>
            <p:ph idx="1"/>
          </p:nvPr>
        </p:nvGraphicFramePr>
        <p:xfrm>
          <a:off x="381000" y="1554163"/>
          <a:ext cx="8286750" cy="51022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33504"/>
                <a:gridCol w="1038197"/>
                <a:gridCol w="1035851"/>
                <a:gridCol w="1035851"/>
                <a:gridCol w="1035851"/>
                <a:gridCol w="1035851"/>
                <a:gridCol w="1035851"/>
                <a:gridCol w="1035851"/>
              </a:tblGrid>
              <a:tr h="879927"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SSI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Kjær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Pedersen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Reust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Aavitslan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Mårdh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Lau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  <a:tr h="973311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Kontrol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podning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Nej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Ja 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Ja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Ja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Ja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  <a:tr h="812153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Tidspunkt i uger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13-26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12 og / 24 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Min. 3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Min. 2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Min. 2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  <a:tr h="812153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Publika-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tions år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2005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1993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  <a:tr h="812153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LCR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PCR/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LCR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ELISA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PCR/LCR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ELISA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Dyrkning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  <a:tr h="812153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Litteraturtype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Sek.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Prim.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Prim.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Sek.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Sek.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Sek.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Sek.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Konklusion</a:t>
            </a:r>
          </a:p>
        </p:txBody>
      </p:sp>
      <p:sp>
        <p:nvSpPr>
          <p:cNvPr id="26626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a-DK" smtClean="0"/>
              <a:t>Kontrolpodning</a:t>
            </a:r>
          </a:p>
          <a:p>
            <a:pPr eaLnBrk="1" hangingPunct="1"/>
            <a:r>
              <a:rPr lang="da-DK" smtClean="0"/>
              <a:t>Min. 2 uger efter behandling</a:t>
            </a:r>
          </a:p>
          <a:p>
            <a:pPr eaLnBrk="1" hangingPunct="1"/>
            <a:r>
              <a:rPr lang="da-DK" smtClean="0"/>
              <a:t>Tilslutter os ikke SST anbefaling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>
          <a:xfrm>
            <a:off x="609600" y="1176338"/>
            <a:ext cx="2212975" cy="1582737"/>
          </a:xfrm>
        </p:spPr>
        <p:txBody>
          <a:bodyPr/>
          <a:lstStyle/>
          <a:p>
            <a:pPr eaLnBrk="1" hangingPunct="1"/>
            <a:endParaRPr lang="da-DK" smtClean="0"/>
          </a:p>
        </p:txBody>
      </p:sp>
      <p:sp>
        <p:nvSpPr>
          <p:cNvPr id="31746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pPr eaLnBrk="1" hangingPunct="1"/>
            <a:endParaRPr lang="da-DK" smtClean="0"/>
          </a:p>
        </p:txBody>
      </p:sp>
      <p:sp>
        <p:nvSpPr>
          <p:cNvPr id="31747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6150" y="1200150"/>
            <a:ext cx="4618038" cy="3930650"/>
          </a:xfrm>
        </p:spPr>
      </p:sp>
      <p:pic>
        <p:nvPicPr>
          <p:cNvPr id="31749" name="Picture 5" descr="theE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75" y="1319213"/>
            <a:ext cx="4667250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Baggrund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6250" y="1606550"/>
            <a:ext cx="8229600" cy="45259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da-DK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da-DK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Incidens 458 pr. 100 000 i 2007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Stigende fra 441 pr. 100 000 i 2005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da-DK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Komplikationer  til klamydiainfektion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da-DK" dirty="0" smtClean="0"/>
              <a:t>        - Infertilitet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da-DK" dirty="0" smtClean="0"/>
              <a:t>        - Kroniske underlivssmerter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da-DK" dirty="0" smtClean="0"/>
              <a:t>        - Ekstrauterin graviditet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da-DK" dirty="0" smtClean="0"/>
              <a:t>        - Underlivsbetændelse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Materiale og metode</a:t>
            </a:r>
          </a:p>
        </p:txBody>
      </p:sp>
      <p:sp>
        <p:nvSpPr>
          <p:cNvPr id="17410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a-DK" smtClean="0"/>
              <a:t>Inklusionskriterier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Generel relevans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Overførbarhed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Publikationsalder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Relevante diagnostiske tests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Relevant antibiotikabrug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Alsidighed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mtClean="0"/>
              <a:t>         - Sammenlignelighed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18434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Sundhedsstyrelsens vejledning fra 2005</a:t>
            </a:r>
          </a:p>
          <a:p>
            <a:pPr eaLnBrk="1" hangingPunct="1"/>
            <a:r>
              <a:rPr lang="da-DK" smtClean="0"/>
              <a:t>Diagnostisk test PCR </a:t>
            </a:r>
          </a:p>
          <a:p>
            <a:pPr eaLnBrk="1" hangingPunct="1"/>
            <a:r>
              <a:rPr lang="da-DK" smtClean="0"/>
              <a:t>Sens. 85,5 %.  Spec. 99,6%</a:t>
            </a:r>
          </a:p>
          <a:p>
            <a:pPr eaLnBrk="1" hangingPunct="1"/>
            <a:r>
              <a:rPr lang="da-DK" smtClean="0"/>
              <a:t>Førstevalgsbehandling: 1g. Azitromycin.</a:t>
            </a:r>
          </a:p>
          <a:p>
            <a:pPr eaLnBrk="1" hangingPunct="1"/>
            <a:r>
              <a:rPr lang="da-DK" smtClean="0"/>
              <a:t>Repodning er generelt ikke nødvendig.</a:t>
            </a:r>
          </a:p>
          <a:p>
            <a:pPr eaLnBrk="1" hangingPunct="1"/>
            <a:r>
              <a:rPr lang="da-DK" smtClean="0"/>
              <a:t>Tidspunkt for eventuel repodning: 3-6 mdr.</a:t>
            </a:r>
          </a:p>
          <a:p>
            <a:pPr eaLnBrk="1" hangingPunct="1"/>
            <a:endParaRPr lang="da-DK" smtClean="0"/>
          </a:p>
          <a:p>
            <a:pPr eaLnBrk="1" hangingPunct="1"/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19458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a-DK" b="1" smtClean="0"/>
              <a:t>Kjær, H. O. et al</a:t>
            </a:r>
          </a:p>
          <a:p>
            <a:pPr eaLnBrk="1" hangingPunct="1"/>
            <a:r>
              <a:rPr lang="da-DK" sz="2400" smtClean="0"/>
              <a:t>Follow up studie</a:t>
            </a:r>
          </a:p>
          <a:p>
            <a:pPr eaLnBrk="1" hangingPunct="1"/>
            <a:r>
              <a:rPr lang="da-DK" sz="2400" smtClean="0"/>
              <a:t>42 personer</a:t>
            </a:r>
          </a:p>
          <a:p>
            <a:pPr eaLnBrk="1" hangingPunct="1"/>
            <a:r>
              <a:rPr lang="da-DK" smtClean="0"/>
              <a:t>Kontrolpodning anbefales</a:t>
            </a:r>
          </a:p>
          <a:p>
            <a:pPr eaLnBrk="1" hangingPunct="1"/>
            <a:r>
              <a:rPr lang="da-DK" smtClean="0"/>
              <a:t>12 og/eller 24 uger efter endt behandling</a:t>
            </a:r>
          </a:p>
          <a:p>
            <a:pPr eaLnBrk="1" hangingPunct="1">
              <a:buFont typeface="Wingdings 2" pitchFamily="18" charset="2"/>
              <a:buNone/>
            </a:pPr>
            <a:endParaRPr lang="da-DK" smtClean="0"/>
          </a:p>
          <a:p>
            <a:pPr eaLnBrk="1" hangingPunct="1">
              <a:buFont typeface="Wingdings 2" pitchFamily="18" charset="2"/>
              <a:buNone/>
            </a:pPr>
            <a:endParaRPr lang="da-DK" smtClean="0"/>
          </a:p>
          <a:p>
            <a:pPr eaLnBrk="1" hangingPunct="1">
              <a:buFont typeface="Wingdings 2" pitchFamily="18" charset="2"/>
              <a:buNone/>
            </a:pPr>
            <a:endParaRPr lang="da-DK" smtClean="0"/>
          </a:p>
          <a:p>
            <a:pPr eaLnBrk="1" hangingPunct="1">
              <a:buFont typeface="Wingdings 2" pitchFamily="18" charset="2"/>
              <a:buNone/>
            </a:pPr>
            <a:endParaRPr lang="da-DK" smtClean="0"/>
          </a:p>
          <a:p>
            <a:pPr eaLnBrk="1" hangingPunct="1">
              <a:buFont typeface="Wingdings 2" pitchFamily="18" charset="2"/>
              <a:buNone/>
            </a:pPr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20482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a-DK" b="1" smtClean="0"/>
              <a:t>Pedersen, Lisbeth Nørum et al.</a:t>
            </a:r>
          </a:p>
          <a:p>
            <a:pPr eaLnBrk="1" hangingPunct="1"/>
            <a:r>
              <a:rPr lang="da-DK" smtClean="0"/>
              <a:t>42 patienter</a:t>
            </a:r>
          </a:p>
          <a:p>
            <a:pPr eaLnBrk="1" hangingPunct="1"/>
            <a:r>
              <a:rPr lang="da-DK" smtClean="0"/>
              <a:t>Laboratorieundersøgelse</a:t>
            </a:r>
          </a:p>
          <a:p>
            <a:pPr eaLnBrk="1" hangingPunct="1"/>
            <a:r>
              <a:rPr lang="da-DK" smtClean="0"/>
              <a:t>Genotypning af Chlamydia Trachomatis</a:t>
            </a:r>
          </a:p>
          <a:p>
            <a:pPr eaLnBrk="1" hangingPunct="1"/>
            <a:r>
              <a:rPr lang="da-DK" smtClean="0"/>
              <a:t> 5/6, samme genotype</a:t>
            </a:r>
          </a:p>
          <a:p>
            <a:pPr eaLnBrk="1" hangingPunct="1"/>
            <a:r>
              <a:rPr lang="da-DK" smtClean="0"/>
              <a:t>Reinfektion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21506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a-DK" b="1" smtClean="0"/>
              <a:t>Reust, Carin E.</a:t>
            </a:r>
            <a:endParaRPr lang="da-DK" smtClean="0"/>
          </a:p>
          <a:p>
            <a:pPr eaLnBrk="1" hangingPunct="1"/>
            <a:r>
              <a:rPr lang="da-DK" smtClean="0"/>
              <a:t>Litteraturstudie</a:t>
            </a:r>
          </a:p>
          <a:p>
            <a:pPr eaLnBrk="1" hangingPunct="1"/>
            <a:r>
              <a:rPr lang="da-DK" smtClean="0"/>
              <a:t>Azithromycin: cure rate = 95%</a:t>
            </a:r>
          </a:p>
          <a:p>
            <a:pPr eaLnBrk="1" hangingPunct="1"/>
            <a:r>
              <a:rPr lang="da-DK" smtClean="0"/>
              <a:t>Kontrolpodning </a:t>
            </a:r>
          </a:p>
          <a:p>
            <a:pPr eaLnBrk="1" hangingPunct="1"/>
            <a:r>
              <a:rPr lang="da-DK" smtClean="0"/>
              <a:t>Efter mindst 3 uger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22530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a-DK" b="1" smtClean="0"/>
              <a:t>Aavitsland, Preben et al.</a:t>
            </a:r>
          </a:p>
          <a:p>
            <a:pPr eaLnBrk="1" hangingPunct="1"/>
            <a:r>
              <a:rPr lang="da-DK" smtClean="0"/>
              <a:t>Spørgeskemaundersøgelse </a:t>
            </a:r>
          </a:p>
          <a:p>
            <a:pPr eaLnBrk="1" hangingPunct="1"/>
            <a:r>
              <a:rPr lang="da-DK" smtClean="0"/>
              <a:t>201 læger</a:t>
            </a:r>
          </a:p>
          <a:p>
            <a:pPr eaLnBrk="1" hangingPunct="1"/>
            <a:r>
              <a:rPr lang="da-DK" smtClean="0"/>
              <a:t>Litteraturstudie </a:t>
            </a:r>
          </a:p>
          <a:p>
            <a:pPr eaLnBrk="1" hangingPunct="1"/>
            <a:r>
              <a:rPr lang="da-DK" smtClean="0"/>
              <a:t>Kontrolpodning (ELISA)</a:t>
            </a:r>
          </a:p>
          <a:p>
            <a:pPr eaLnBrk="1" hangingPunct="1"/>
            <a:r>
              <a:rPr lang="da-DK" smtClean="0"/>
              <a:t>Efter mindst 2 uger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/>
              <a:t>Analyse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da-DK" b="1" dirty="0" smtClean="0"/>
              <a:t>Mårdh, Per-Anders et al.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Litteraturstudie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Kontrolpodning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Optimalt tidspunkt ikke fastlagt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Reinfektion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Smitteopsporing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Manglende compliance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Antibiotikaresistens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Farmakokinetiske faktorer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da-DK" dirty="0" smtClean="0"/>
              <a:t>Endogen reinfektion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da-DK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da-DK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Bambusfletværk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lassisk kontor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503</TotalTime>
  <Words>241</Words>
  <Application>Microsoft Office PowerPoint</Application>
  <PresentationFormat>On-screen Show (4:3)</PresentationFormat>
  <Paragraphs>128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Designskabeloner</vt:lpstr>
      </vt:variant>
      <vt:variant>
        <vt:i4>2</vt:i4>
      </vt:variant>
      <vt:variant>
        <vt:lpstr>Diastitler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Wingdings 2</vt:lpstr>
      <vt:lpstr>Calibri</vt:lpstr>
      <vt:lpstr>Forløb</vt:lpstr>
      <vt:lpstr>Forløb</vt:lpstr>
      <vt:lpstr>Dias nummer 1</vt:lpstr>
      <vt:lpstr>Baggrund</vt:lpstr>
      <vt:lpstr>Materiale og metode</vt:lpstr>
      <vt:lpstr>Analyse</vt:lpstr>
      <vt:lpstr>Analyse</vt:lpstr>
      <vt:lpstr>Analyse</vt:lpstr>
      <vt:lpstr>Analyse</vt:lpstr>
      <vt:lpstr>Analyse</vt:lpstr>
      <vt:lpstr>Analyse</vt:lpstr>
      <vt:lpstr>Analyse</vt:lpstr>
      <vt:lpstr>Diskussion</vt:lpstr>
      <vt:lpstr>Konklusion</vt:lpstr>
      <vt:lpstr>Dias nummer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Kristian Frederiksen</dc:creator>
  <cp:lastModifiedBy>Heidi Ingerslev</cp:lastModifiedBy>
  <cp:revision>72</cp:revision>
  <dcterms:created xsi:type="dcterms:W3CDTF">2009-05-31T16:16:50Z</dcterms:created>
  <dcterms:modified xsi:type="dcterms:W3CDTF">2009-08-05T11:27:54Z</dcterms:modified>
</cp:coreProperties>
</file>