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7" r:id="rId4"/>
    <p:sldId id="268" r:id="rId5"/>
    <p:sldId id="263" r:id="rId6"/>
    <p:sldId id="269" r:id="rId7"/>
    <p:sldId id="261" r:id="rId8"/>
    <p:sldId id="259" r:id="rId9"/>
    <p:sldId id="270" r:id="rId10"/>
    <p:sldId id="262" r:id="rId11"/>
    <p:sldId id="260" r:id="rId12"/>
    <p:sldId id="264" r:id="rId13"/>
    <p:sldId id="265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43" autoAdjust="0"/>
  </p:normalViewPr>
  <p:slideViewPr>
    <p:cSldViewPr>
      <p:cViewPr varScale="1">
        <p:scale>
          <a:sx n="58" d="100"/>
          <a:sy n="58" d="100"/>
        </p:scale>
        <p:origin x="-1484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9C4A1-E70C-4CD7-932B-F459B9DEED29}" type="datetimeFigureOut">
              <a:rPr lang="da-DK" smtClean="0"/>
              <a:pPr/>
              <a:t>24-08-2010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66F68-2E1E-4986-BB79-C2B1BB66AC8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simon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simon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Morten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Malene</a:t>
            </a:r>
          </a:p>
          <a:p>
            <a:r>
              <a:rPr lang="da-DK" dirty="0" smtClean="0"/>
              <a:t>Resultater overordnet</a:t>
            </a:r>
          </a:p>
          <a:p>
            <a:r>
              <a:rPr lang="da-DK" dirty="0" err="1" smtClean="0"/>
              <a:t>Bivirkinger</a:t>
            </a:r>
            <a:r>
              <a:rPr lang="da-DK" dirty="0" smtClean="0"/>
              <a:t>,</a:t>
            </a:r>
            <a:r>
              <a:rPr lang="da-DK" baseline="0" dirty="0" smtClean="0"/>
              <a:t> hvilke og </a:t>
            </a:r>
            <a:r>
              <a:rPr lang="da-DK" baseline="0" smtClean="0"/>
              <a:t>hvor hyppigt</a:t>
            </a:r>
            <a:r>
              <a:rPr lang="da-DK" baseline="0" dirty="0" smtClean="0"/>
              <a:t>, kritik af opfølgning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Christian</a:t>
            </a:r>
          </a:p>
          <a:p>
            <a:r>
              <a:rPr lang="da-DK" dirty="0" smtClean="0"/>
              <a:t>Overordnet kritik at studiedesigns</a:t>
            </a:r>
          </a:p>
          <a:p>
            <a:r>
              <a:rPr lang="da-DK" dirty="0" smtClean="0"/>
              <a:t>Overordnet</a:t>
            </a:r>
            <a:r>
              <a:rPr lang="da-DK" baseline="0" dirty="0" smtClean="0"/>
              <a:t> om effekt, evidens og bivirkninger (acceptable)</a:t>
            </a:r>
          </a:p>
          <a:p>
            <a:endParaRPr lang="da-DK" baseline="0" dirty="0" smtClean="0"/>
          </a:p>
          <a:p>
            <a:r>
              <a:rPr lang="da-DK" baseline="0" dirty="0" smtClean="0"/>
              <a:t>For at runde af, kan man sammenfattende sige at der foreligger en række, fortrinsvist ukontrollerede studier med flere designmæssige problemer, men som alle peger på </a:t>
            </a:r>
            <a:r>
              <a:rPr lang="da-DK" baseline="0" dirty="0" err="1" smtClean="0"/>
              <a:t>intralæsionel</a:t>
            </a:r>
            <a:r>
              <a:rPr lang="da-DK" baseline="0" dirty="0" smtClean="0"/>
              <a:t> </a:t>
            </a:r>
            <a:r>
              <a:rPr lang="da-DK" baseline="0" dirty="0" err="1" smtClean="0"/>
              <a:t>immunoterapi</a:t>
            </a:r>
            <a:r>
              <a:rPr lang="da-DK" baseline="0" dirty="0" smtClean="0"/>
              <a:t> som en effektiv og skånsom vortebehandling.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2004 Johnson et al ukontrolleret </a:t>
            </a:r>
            <a:r>
              <a:rPr lang="da-DK" dirty="0" err="1" smtClean="0"/>
              <a:t>kombibeh</a:t>
            </a:r>
            <a:r>
              <a:rPr lang="da-DK" dirty="0" smtClean="0"/>
              <a:t>. 71% respons 68% med</a:t>
            </a:r>
            <a:r>
              <a:rPr lang="da-DK" baseline="0" dirty="0" smtClean="0"/>
              <a:t> flere fik komplet</a:t>
            </a:r>
          </a:p>
          <a:p>
            <a:r>
              <a:rPr lang="da-DK" baseline="0" dirty="0" smtClean="0"/>
              <a:t>2005 Horn </a:t>
            </a:r>
            <a:r>
              <a:rPr lang="da-DK" baseline="0" dirty="0" err="1" smtClean="0"/>
              <a:t>Rondom</a:t>
            </a:r>
            <a:r>
              <a:rPr lang="da-DK" baseline="0" dirty="0" smtClean="0"/>
              <a:t> blindet</a:t>
            </a:r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For behandlingen</a:t>
            </a:r>
            <a:r>
              <a:rPr lang="da-DK" baseline="0" dirty="0" smtClean="0"/>
              <a:t> taler at der foreligger både kontrollerede og ukontrollerede studier med responsrater på niveau med, eller højere end standartbehandling.</a:t>
            </a:r>
          </a:p>
          <a:p>
            <a:r>
              <a:rPr lang="da-DK" baseline="0" dirty="0" smtClean="0"/>
              <a:t>Ukontrollerede studier viser høje responsrater på ikke-injicerede vorter, og behandlingen er signifikant mere effektiv end placebo.</a:t>
            </a:r>
          </a:p>
          <a:p>
            <a:r>
              <a:rPr lang="da-DK" baseline="0" dirty="0" smtClean="0"/>
              <a:t>Bivirkninger vurderes som beskedne og kortvarige, uden risiko for </a:t>
            </a:r>
            <a:r>
              <a:rPr lang="da-DK" baseline="0" dirty="0" err="1" smtClean="0"/>
              <a:t>ardannelse</a:t>
            </a:r>
            <a:r>
              <a:rPr lang="da-DK" baseline="0" dirty="0" smtClean="0"/>
              <a:t>, hvilket gør behandlingen egnet til børn og på udsatte områder af huden.</a:t>
            </a:r>
          </a:p>
          <a:p>
            <a:endParaRPr lang="da-DK" baseline="0" dirty="0" smtClean="0"/>
          </a:p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Problemerne</a:t>
            </a:r>
            <a:r>
              <a:rPr lang="da-DK" baseline="0" dirty="0" smtClean="0"/>
              <a:t> med behandlingen er, at man ikke har identificeret en optimal koncentration som giver den maksimale effekt med færrest mulige bivirkninger.</a:t>
            </a:r>
          </a:p>
          <a:p>
            <a:r>
              <a:rPr lang="da-DK" baseline="0" dirty="0" smtClean="0"/>
              <a:t>Mange patienter reagerer ikke overfor </a:t>
            </a:r>
            <a:r>
              <a:rPr lang="da-DK" baseline="0" dirty="0" err="1" smtClean="0"/>
              <a:t>candida-antigen</a:t>
            </a:r>
            <a:r>
              <a:rPr lang="da-DK" baseline="0" dirty="0" smtClean="0"/>
              <a:t> og det er endnu uafklaret om behandlingen er effektiv hos disse patienter, men data fra ukontrollerede studier peger på det.</a:t>
            </a:r>
          </a:p>
          <a:p>
            <a:r>
              <a:rPr lang="da-DK" baseline="0" dirty="0" smtClean="0"/>
              <a:t>Behandlingen er ikke umiddelbart kommercielt tilgængelig eller godkendt til vortebehandling.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Fremtidige</a:t>
            </a:r>
            <a:r>
              <a:rPr lang="da-DK" baseline="0" dirty="0" smtClean="0"/>
              <a:t> studier bør tage højde for de metodemæssige begrænsninger som vi har identificeret.</a:t>
            </a:r>
          </a:p>
          <a:p>
            <a:r>
              <a:rPr lang="da-DK" baseline="0" dirty="0" smtClean="0"/>
              <a:t>Først og fremmest savnes et </a:t>
            </a:r>
            <a:r>
              <a:rPr lang="da-DK" baseline="0" dirty="0" err="1" smtClean="0"/>
              <a:t>randomiseret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dobbelblindet</a:t>
            </a:r>
            <a:r>
              <a:rPr lang="da-DK" baseline="0" dirty="0" smtClean="0"/>
              <a:t>, placebokontrolleret </a:t>
            </a:r>
            <a:r>
              <a:rPr lang="da-DK" baseline="0" dirty="0" smtClean="0"/>
              <a:t>forsøg, hvor </a:t>
            </a:r>
            <a:r>
              <a:rPr lang="da-DK" baseline="0" dirty="0" smtClean="0"/>
              <a:t>der enten kun gives </a:t>
            </a:r>
            <a:r>
              <a:rPr lang="da-DK" baseline="0" dirty="0" err="1" smtClean="0"/>
              <a:t>candida-antigen</a:t>
            </a:r>
            <a:r>
              <a:rPr lang="da-DK" baseline="0" dirty="0" smtClean="0"/>
              <a:t>, et kombinations-præparat eller, som man har gjort det for nylig med en vaccine.</a:t>
            </a:r>
          </a:p>
          <a:p>
            <a:r>
              <a:rPr lang="da-DK" baseline="0" dirty="0" smtClean="0"/>
              <a:t>Der blev i foråret publiceret et ublindet, placebokontrolleret studie foretaget i Ægypten, hvor man har givet </a:t>
            </a:r>
            <a:r>
              <a:rPr lang="da-DK" baseline="0" dirty="0" err="1" smtClean="0"/>
              <a:t>MFR-vaccine</a:t>
            </a:r>
            <a:r>
              <a:rPr lang="da-DK" baseline="0" dirty="0" smtClean="0"/>
              <a:t> og opnået responsrater omkring 80%.</a:t>
            </a:r>
          </a:p>
          <a:p>
            <a:r>
              <a:rPr lang="da-DK" baseline="0" dirty="0" smtClean="0"/>
              <a:t>Det burde være muligt at designe et lignende studie som kunne foretages på uselekterede patienter i primærsektoren med dobbeltblinding. Responsraterne er er så høje at man kunne klare sig med et relativt lavt antal patienter.</a:t>
            </a:r>
          </a:p>
          <a:p>
            <a:r>
              <a:rPr lang="da-DK" baseline="0" dirty="0" err="1" smtClean="0"/>
              <a:t>MFR-vaccinen</a:t>
            </a:r>
            <a:r>
              <a:rPr lang="da-DK" baseline="0" dirty="0" smtClean="0"/>
              <a:t> er billig og sikker og injektionerne kunne have en sekundær gevinst som en form for revaccination.</a:t>
            </a:r>
          </a:p>
          <a:p>
            <a:r>
              <a:rPr lang="da-DK" baseline="0" dirty="0" smtClean="0"/>
              <a:t>Den generelt høje tilslutning til det danske vaccinationsprogram vil sikre en høj sandsynlighed for den ønskede immunologiske reaktion.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66F68-2E1E-4986-BB79-C2B1BB66AC8C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4596-815E-46B7-9B09-A747894560DC}" type="datetime1">
              <a:rPr lang="da-DK" smtClean="0"/>
              <a:t>24-08-2010</a:t>
            </a:fld>
            <a:endParaRPr lang="da-DK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95EF-DB4F-4839-BA41-35240C7C2DD5}" type="datetime1">
              <a:rPr lang="da-DK" smtClean="0"/>
              <a:t>24-08-2010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DC974-C2E3-4762-A2B1-4269CDBC86CA}" type="datetime1">
              <a:rPr lang="da-DK" smtClean="0"/>
              <a:t>24-08-2010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60EAA-5A73-43E7-984C-B8D6203ACE52}" type="datetime1">
              <a:rPr lang="da-DK" smtClean="0"/>
              <a:t>24-08-2010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Kombinationstegnin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7130-811D-42E7-98C0-248508F4AFBF}" type="datetime1">
              <a:rPr lang="da-DK" smtClean="0"/>
              <a:t>24-08-2010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F396-2F13-483B-8705-13E188323CA6}" type="datetime1">
              <a:rPr lang="da-DK" smtClean="0"/>
              <a:t>24-08-2010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4E2A4-6D3A-466C-9298-7B11DB33C733}" type="datetime1">
              <a:rPr lang="da-DK" smtClean="0"/>
              <a:t>24-08-2010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52F3-171A-4D47-82D5-3782DFA4B297}" type="datetime1">
              <a:rPr lang="da-DK" smtClean="0"/>
              <a:t>24-08-2010</a:t>
            </a:fld>
            <a:endParaRPr lang="da-DK"/>
          </a:p>
        </p:txBody>
      </p:sp>
      <p:sp>
        <p:nvSpPr>
          <p:cNvPr id="8" name="Pladsholder til dias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CAFC-79B3-4027-9384-01843A4F169A}" type="datetime1">
              <a:rPr lang="da-DK" smtClean="0"/>
              <a:t>24-08-2010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929B-85D0-4BEB-AD22-AD6E0498757B}" type="datetime1">
              <a:rPr lang="da-DK" smtClean="0"/>
              <a:t>24-08-2010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DA2E51-D6CF-4301-942A-360C69B22230}" type="datetime1">
              <a:rPr lang="da-DK" smtClean="0"/>
              <a:t>24-08-2010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ombinationstegnin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Kombinationstegnin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9011FE-0F19-40DD-BD2E-AC2E3CB3E500}" type="datetime1">
              <a:rPr lang="da-DK" smtClean="0"/>
              <a:t>24-08-2010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569AB85-F0F4-4087-B17F-058F527A0B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gif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671992" cy="2520280"/>
          </a:xfrm>
        </p:spPr>
        <p:txBody>
          <a:bodyPr>
            <a:normAutofit fontScale="90000"/>
          </a:bodyPr>
          <a:lstStyle/>
          <a:p>
            <a:pPr algn="l"/>
            <a:r>
              <a:rPr lang="da-DK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Immunterapi med </a:t>
            </a:r>
            <a:r>
              <a:rPr lang="da-DK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Candida</a:t>
            </a:r>
            <a:r>
              <a:rPr lang="da-DK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da-DK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albicans</a:t>
            </a:r>
            <a:r>
              <a:rPr lang="da-DK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antigen af </a:t>
            </a:r>
            <a:r>
              <a:rPr lang="da-DK" cap="none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kutane</a:t>
            </a:r>
            <a:r>
              <a:rPr lang="da-DK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vorter</a:t>
            </a:r>
            <a:br>
              <a:rPr lang="da-DK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da-DK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da-DK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da-DK" b="0" cap="non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Et litteraturstudie</a:t>
            </a:r>
            <a:endParaRPr lang="da-DK" b="0" cap="none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11560" y="3116560"/>
            <a:ext cx="3888432" cy="1752600"/>
          </a:xfrm>
        </p:spPr>
        <p:txBody>
          <a:bodyPr/>
          <a:lstStyle/>
          <a:p>
            <a:pPr algn="l"/>
            <a:r>
              <a:rPr lang="da-DK" b="1" i="1" dirty="0" smtClean="0"/>
              <a:t>Christian </a:t>
            </a:r>
            <a:r>
              <a:rPr lang="da-DK" b="1" i="1" dirty="0" smtClean="0"/>
              <a:t>Tørring</a:t>
            </a:r>
          </a:p>
          <a:p>
            <a:pPr algn="l"/>
            <a:r>
              <a:rPr lang="da-DK" b="1" i="1" dirty="0" smtClean="0"/>
              <a:t>Malene </a:t>
            </a:r>
            <a:r>
              <a:rPr lang="da-DK" b="1" i="1" dirty="0" smtClean="0"/>
              <a:t>Holm </a:t>
            </a:r>
            <a:r>
              <a:rPr lang="da-DK" b="1" i="1" dirty="0" smtClean="0"/>
              <a:t>Bjerring</a:t>
            </a:r>
          </a:p>
          <a:p>
            <a:pPr algn="l"/>
            <a:r>
              <a:rPr lang="da-DK" b="1" i="1" dirty="0" smtClean="0"/>
              <a:t>Simon </a:t>
            </a:r>
            <a:r>
              <a:rPr lang="da-DK" b="1" i="1" dirty="0" smtClean="0"/>
              <a:t>Michael </a:t>
            </a:r>
            <a:r>
              <a:rPr lang="da-DK" b="1" i="1" dirty="0" smtClean="0"/>
              <a:t>Jensen</a:t>
            </a:r>
          </a:p>
          <a:p>
            <a:pPr algn="l"/>
            <a:r>
              <a:rPr lang="da-DK" b="1" i="1" dirty="0" smtClean="0"/>
              <a:t>Morten </a:t>
            </a:r>
            <a:r>
              <a:rPr lang="da-DK" b="1" i="1" dirty="0" err="1" smtClean="0"/>
              <a:t>Svenning</a:t>
            </a:r>
            <a:r>
              <a:rPr lang="da-DK" b="1" i="1" dirty="0" smtClean="0"/>
              <a:t> Nielsen</a:t>
            </a:r>
            <a:endParaRPr lang="da-DK" dirty="0"/>
          </a:p>
        </p:txBody>
      </p:sp>
      <p:pic>
        <p:nvPicPr>
          <p:cNvPr id="4" name="Picture 1" descr="C:\Users\MediaCenter\Desktop\Vortebilleder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3640" y="2531952"/>
            <a:ext cx="3240360" cy="4326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da-DK" dirty="0" smtClean="0"/>
              <a:t>Konklusion og perspektivering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Ikke-randomiserede</a:t>
            </a:r>
            <a:r>
              <a:rPr lang="da-DK" dirty="0" smtClean="0"/>
              <a:t> og </a:t>
            </a:r>
            <a:r>
              <a:rPr lang="da-DK" dirty="0" err="1" smtClean="0"/>
              <a:t>randomiserede</a:t>
            </a:r>
            <a:r>
              <a:rPr lang="da-DK" dirty="0" smtClean="0"/>
              <a:t> studier peger på en responsrate på niveau med standartbehandling</a:t>
            </a:r>
          </a:p>
          <a:p>
            <a:r>
              <a:rPr lang="da-DK" dirty="0" smtClean="0"/>
              <a:t>Ukontrollerede studier peger på en høj responsrate på ikke-behandlede vorter</a:t>
            </a:r>
          </a:p>
          <a:p>
            <a:r>
              <a:rPr lang="da-DK" dirty="0" smtClean="0"/>
              <a:t>Signifikant mere effektivt end placebo</a:t>
            </a:r>
          </a:p>
          <a:p>
            <a:r>
              <a:rPr lang="da-DK" dirty="0" smtClean="0"/>
              <a:t>Beskedne og kortvarige bivirkninger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Optimal koncentration ikke identificeret</a:t>
            </a:r>
          </a:p>
          <a:p>
            <a:r>
              <a:rPr lang="da-DK" dirty="0" smtClean="0"/>
              <a:t>Mange patienter reagerer ikke overfor </a:t>
            </a:r>
            <a:r>
              <a:rPr lang="da-DK" dirty="0" err="1" smtClean="0"/>
              <a:t>candida-antigen</a:t>
            </a:r>
            <a:endParaRPr lang="da-DK" dirty="0" smtClean="0"/>
          </a:p>
          <a:p>
            <a:r>
              <a:rPr lang="da-DK" dirty="0" smtClean="0"/>
              <a:t>Ikke godkendt til vortebehandling</a:t>
            </a:r>
          </a:p>
          <a:p>
            <a:r>
              <a:rPr lang="da-DK" dirty="0" smtClean="0"/>
              <a:t>Ikke umiddelbart kommercielt tilgængeligt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Kombinationsbehandling med flere antigener</a:t>
            </a:r>
          </a:p>
          <a:p>
            <a:r>
              <a:rPr lang="da-DK" dirty="0" smtClean="0"/>
              <a:t>Vaccine (MFR)</a:t>
            </a:r>
          </a:p>
          <a:p>
            <a:r>
              <a:rPr lang="da-DK" dirty="0" err="1" smtClean="0"/>
              <a:t>Randomiseret</a:t>
            </a:r>
            <a:r>
              <a:rPr lang="da-DK" dirty="0" smtClean="0"/>
              <a:t>, dobbeltblindet forsøg i primærsektoren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701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ladsholder til dias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MediaCenter\Desktop\Vortebilleder\web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836712"/>
            <a:ext cx="3888432" cy="5098607"/>
          </a:xfrm>
          <a:prstGeom prst="rect">
            <a:avLst/>
          </a:prstGeom>
          <a:noFill/>
        </p:spPr>
      </p:pic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MediaCenter\Desktop\Vortebilleder\web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87123"/>
            <a:ext cx="6624736" cy="4962157"/>
          </a:xfrm>
          <a:prstGeom prst="rect">
            <a:avLst/>
          </a:prstGeom>
          <a:noFill/>
        </p:spPr>
      </p:pic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3" name="Picture 17" descr="http://www.zfootdoc.com/_borders/5w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6672"/>
            <a:ext cx="3263095" cy="2420888"/>
          </a:xfrm>
          <a:prstGeom prst="rect">
            <a:avLst/>
          </a:prstGeom>
          <a:noFill/>
        </p:spPr>
      </p:pic>
      <p:pic>
        <p:nvPicPr>
          <p:cNvPr id="14347" name="Picture 11" descr="C:\Users\MediaCenter\Desktop\Vortebilleder\vortex-2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2520280" cy="2520280"/>
          </a:xfrm>
          <a:prstGeom prst="rect">
            <a:avLst/>
          </a:prstGeom>
          <a:noFill/>
        </p:spPr>
      </p:pic>
      <p:pic>
        <p:nvPicPr>
          <p:cNvPr id="14340" name="Picture 4" descr="http://www.curebum.com/images/wart-removal-remedi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068960"/>
            <a:ext cx="2857500" cy="2209801"/>
          </a:xfrm>
          <a:prstGeom prst="rect">
            <a:avLst/>
          </a:prstGeom>
          <a:noFill/>
        </p:spPr>
      </p:pic>
      <p:pic>
        <p:nvPicPr>
          <p:cNvPr id="14342" name="Picture 6" descr="http://i2.squidoocdn.com/resize/squidoo_images/-1/lens5752382_1247038537Duct_Tape_Warts_Intr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908720"/>
            <a:ext cx="2381250" cy="2305050"/>
          </a:xfrm>
          <a:prstGeom prst="rect">
            <a:avLst/>
          </a:prstGeom>
          <a:noFill/>
        </p:spPr>
      </p:pic>
      <p:pic>
        <p:nvPicPr>
          <p:cNvPr id="14344" name="Picture 8" descr="http://www.skinsight.com/images/dx/webCosmetics/cryosurgery_61998_l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59" y="3429000"/>
            <a:ext cx="3552393" cy="2664296"/>
          </a:xfrm>
          <a:prstGeom prst="rect">
            <a:avLst/>
          </a:prstGeom>
          <a:noFill/>
        </p:spPr>
      </p:pic>
      <p:pic>
        <p:nvPicPr>
          <p:cNvPr id="14345" name="Picture 9" descr="C:\Users\MediaCenter\Desktop\Vortebilleder\Hvidlø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95728" y="1052736"/>
            <a:ext cx="2448272" cy="3263178"/>
          </a:xfrm>
          <a:prstGeom prst="rect">
            <a:avLst/>
          </a:prstGeom>
          <a:noFill/>
        </p:spPr>
      </p:pic>
      <p:pic>
        <p:nvPicPr>
          <p:cNvPr id="14351" name="Picture 15" descr="http://www.eurodrugspharmacy.com/images/aldara/aldar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5373216"/>
            <a:ext cx="2533650" cy="1066801"/>
          </a:xfrm>
          <a:prstGeom prst="rect">
            <a:avLst/>
          </a:prstGeom>
          <a:noFill/>
        </p:spPr>
      </p:pic>
      <p:sp>
        <p:nvSpPr>
          <p:cNvPr id="14" name="Pladsholder til dias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4896544" cy="1143000"/>
          </a:xfrm>
        </p:spPr>
        <p:txBody>
          <a:bodyPr/>
          <a:lstStyle/>
          <a:p>
            <a:r>
              <a:rPr lang="da-DK" dirty="0" smtClean="0"/>
              <a:t>Immunitetsmodel</a:t>
            </a:r>
            <a:endParaRPr lang="da-DK" dirty="0"/>
          </a:p>
        </p:txBody>
      </p:sp>
      <p:pic>
        <p:nvPicPr>
          <p:cNvPr id="5" name="Picture 2" descr="http://library.med.utah.edu/kw/derm/mml/24850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7416824" cy="4568765"/>
          </a:xfrm>
          <a:prstGeom prst="rect">
            <a:avLst/>
          </a:prstGeom>
          <a:noFill/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467600" cy="1143000"/>
          </a:xfrm>
        </p:spPr>
        <p:txBody>
          <a:bodyPr/>
          <a:lstStyle/>
          <a:p>
            <a:pPr algn="ctr"/>
            <a:r>
              <a:rPr lang="da-DK" dirty="0" err="1" smtClean="0"/>
              <a:t>Intralæsionel</a:t>
            </a:r>
            <a:r>
              <a:rPr lang="da-DK" dirty="0" smtClean="0"/>
              <a:t> </a:t>
            </a:r>
            <a:r>
              <a:rPr lang="da-DK" dirty="0" err="1" smtClean="0"/>
              <a:t>immunoterapi</a:t>
            </a:r>
            <a:endParaRPr lang="da-DK" dirty="0"/>
          </a:p>
        </p:txBody>
      </p:sp>
      <p:pic>
        <p:nvPicPr>
          <p:cNvPr id="7" name="Picture 2" descr="Scan6.JPG (190480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420888"/>
            <a:ext cx="4464496" cy="2955372"/>
          </a:xfrm>
          <a:prstGeom prst="rect">
            <a:avLst/>
          </a:prstGeom>
          <a:noFill/>
        </p:spPr>
      </p:pic>
      <p:sp>
        <p:nvSpPr>
          <p:cNvPr id="8" name="Pladsholder til dias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Metode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PubMed</a:t>
            </a:r>
            <a:r>
              <a:rPr lang="da-DK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”</a:t>
            </a:r>
            <a:r>
              <a:rPr lang="en-US" i="1" dirty="0"/>
              <a:t>Search (</a:t>
            </a:r>
            <a:r>
              <a:rPr lang="en-US" i="1" dirty="0" err="1"/>
              <a:t>intralesional</a:t>
            </a:r>
            <a:r>
              <a:rPr lang="en-US" i="1" dirty="0"/>
              <a:t> AND immunotherapy AND warts) OR (Candida AND (antigen OR antigens) AND (wart OR warts</a:t>
            </a:r>
            <a:r>
              <a:rPr lang="en-US" i="1" dirty="0" smtClean="0"/>
              <a:t>))”</a:t>
            </a:r>
            <a:r>
              <a:rPr lang="en-US" dirty="0"/>
              <a:t>:</a:t>
            </a:r>
            <a:r>
              <a:rPr lang="en-US" dirty="0" smtClean="0"/>
              <a:t> 22 </a:t>
            </a:r>
            <a:r>
              <a:rPr lang="en-US" dirty="0" err="1" smtClean="0"/>
              <a:t>publikationer</a:t>
            </a:r>
            <a:r>
              <a:rPr lang="en-US" dirty="0" smtClean="0"/>
              <a:t>.</a:t>
            </a:r>
            <a:endParaRPr lang="da-DK" dirty="0"/>
          </a:p>
          <a:p>
            <a:r>
              <a:rPr lang="da-DK" dirty="0" smtClean="0"/>
              <a:t>7 kliniske studier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5 </a:t>
            </a:r>
            <a:r>
              <a:rPr lang="da-DK" dirty="0" err="1" smtClean="0"/>
              <a:t>prospektive</a:t>
            </a:r>
            <a:endParaRPr lang="da-DK" dirty="0" smtClean="0"/>
          </a:p>
          <a:p>
            <a:pPr lvl="2"/>
            <a:r>
              <a:rPr lang="da-DK" dirty="0" smtClean="0"/>
              <a:t>3 med kontrolgruppe</a:t>
            </a:r>
          </a:p>
          <a:p>
            <a:pPr lvl="3">
              <a:buFont typeface="Arial" pitchFamily="34" charset="0"/>
              <a:buChar char="•"/>
            </a:pPr>
            <a:r>
              <a:rPr lang="da-DK" dirty="0" smtClean="0"/>
              <a:t>1 placebokontrolleret </a:t>
            </a:r>
            <a:r>
              <a:rPr lang="da-DK" dirty="0" err="1" smtClean="0"/>
              <a:t>randomiseret</a:t>
            </a:r>
            <a:r>
              <a:rPr lang="da-DK" dirty="0" smtClean="0"/>
              <a:t> studie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Formål	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3"/>
          </a:xfrm>
        </p:spPr>
        <p:txBody>
          <a:bodyPr>
            <a:normAutofit/>
          </a:bodyPr>
          <a:lstStyle/>
          <a:p>
            <a:r>
              <a:rPr lang="da-DK" sz="4000" dirty="0" smtClean="0"/>
              <a:t>Evidensgraduering</a:t>
            </a:r>
          </a:p>
          <a:p>
            <a:r>
              <a:rPr lang="da-DK" sz="4000" dirty="0" smtClean="0"/>
              <a:t>Klinisk effekt</a:t>
            </a:r>
          </a:p>
          <a:p>
            <a:pPr lvl="1"/>
            <a:r>
              <a:rPr lang="da-DK" sz="3600" dirty="0" smtClean="0"/>
              <a:t>Horn et. al. 2005:</a:t>
            </a:r>
          </a:p>
          <a:p>
            <a:pPr lvl="2"/>
            <a:r>
              <a:rPr lang="da-DK" sz="3400" dirty="0" smtClean="0"/>
              <a:t>60% respons på aktiv behandling</a:t>
            </a:r>
          </a:p>
          <a:p>
            <a:pPr lvl="2"/>
            <a:r>
              <a:rPr lang="da-DK" sz="3400" dirty="0" smtClean="0"/>
              <a:t>24% respons på placebo-injektion</a:t>
            </a:r>
            <a:endParaRPr lang="da-DK" sz="3400" dirty="0" smtClean="0"/>
          </a:p>
          <a:p>
            <a:pPr lvl="2"/>
            <a:r>
              <a:rPr lang="da-DK" sz="3400" dirty="0" smtClean="0"/>
              <a:t>P &lt; 0.001 </a:t>
            </a:r>
          </a:p>
          <a:p>
            <a:r>
              <a:rPr lang="da-DK" sz="4000" dirty="0" smtClean="0"/>
              <a:t>Bivirkninger</a:t>
            </a:r>
            <a:endParaRPr lang="da-DK" sz="40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AB85-F0F4-4087-B17F-058F527A0BA9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242</TotalTime>
  <Words>501</Words>
  <Application>Microsoft Office PowerPoint</Application>
  <PresentationFormat>Skærmshow (4:3)</PresentationFormat>
  <Paragraphs>82</Paragraphs>
  <Slides>13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Technic</vt:lpstr>
      <vt:lpstr>Immunterapi med Candida albicans antigen af kutane vorter  Et litteraturstudie</vt:lpstr>
      <vt:lpstr>Dias nummer 2</vt:lpstr>
      <vt:lpstr>Dias nummer 3</vt:lpstr>
      <vt:lpstr>Dias nummer 4</vt:lpstr>
      <vt:lpstr>Dias nummer 5</vt:lpstr>
      <vt:lpstr>Immunitetsmodel</vt:lpstr>
      <vt:lpstr>Intralæsionel immunoterapi</vt:lpstr>
      <vt:lpstr>Metode</vt:lpstr>
      <vt:lpstr>Formål </vt:lpstr>
      <vt:lpstr>Konklusion og perspektivering</vt:lpstr>
      <vt:lpstr>Dias nummer 11</vt:lpstr>
      <vt:lpstr>Dias nummer 12</vt:lpstr>
      <vt:lpstr>Dias nummer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Immunterapi med Candida albicans antigen af kutane vorter Et litteraturstudie</dc:title>
  <dc:creator>MediaCenter</dc:creator>
  <cp:lastModifiedBy>MediaCenter</cp:lastModifiedBy>
  <cp:revision>25</cp:revision>
  <dcterms:created xsi:type="dcterms:W3CDTF">2010-08-12T11:29:21Z</dcterms:created>
  <dcterms:modified xsi:type="dcterms:W3CDTF">2010-08-24T20:06:19Z</dcterms:modified>
</cp:coreProperties>
</file>